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9" d="100"/>
          <a:sy n="29" d="100"/>
        </p:scale>
        <p:origin x="91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0019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1079500"/>
            <a:ext cx="21971000" cy="1434950"/>
          </a:xfrm>
          <a:prstGeom prst="rect">
            <a:avLst/>
          </a:prstGeom>
        </p:spPr>
        <p:txBody>
          <a:bodyPr/>
          <a:lstStyle/>
          <a:p>
            <a:r>
              <a:t>Slide Title</a:t>
            </a:r>
          </a:p>
        </p:txBody>
      </p:sp>
      <p:sp>
        <p:nvSpPr>
          <p:cNvPr id="100"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09"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110" name="Body Level One…"/>
          <p:cNvSpPr txBox="1">
            <a:spLocks noGrp="1"/>
          </p:cNvSpPr>
          <p:nvPr>
            <p:ph type="body" idx="21" hasCustomPrompt="1"/>
          </p:nvPr>
        </p:nvSpPr>
        <p:spPr>
          <a:xfrm>
            <a:off x="1206500" y="4248503"/>
            <a:ext cx="21971000" cy="8256014"/>
          </a:xfrm>
          <a:prstGeom prst="rect">
            <a:avLst/>
          </a:prstGeom>
        </p:spPr>
        <p:txBody>
          <a:bodyPr numCol="1" spcCol="38100"/>
          <a:lstStyle>
            <a:lvl1pPr marL="0" indent="0" defTabSz="825500">
              <a:lnSpc>
                <a:spcPct val="100000"/>
              </a:lnSpc>
              <a:spcBef>
                <a:spcPts val="1800"/>
              </a:spcBef>
              <a:buSzTx/>
              <a:buNone/>
              <a:defRPr sz="5500" spc="-99"/>
            </a:lvl1pPr>
          </a:lstStyle>
          <a:p>
            <a:r>
              <a:t>Agenda Topics</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26" name="Body Level One…"/>
          <p:cNvSpPr txBox="1">
            <a:spLocks noGrp="1"/>
          </p:cNvSpPr>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27"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sz="5500" b="1"/>
            </a:lvl1pPr>
          </a:lstStyle>
          <a:p>
            <a:r>
              <a:t>Fact information</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35"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136" name="Body Level One…"/>
          <p:cNvSpPr txBox="1">
            <a:spLocks noGrp="1"/>
          </p:cNvSpPr>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numCol="1" spcCol="38100">
            <a:noAutofit/>
          </a:bodyPr>
          <a:lstStyle/>
          <a:p>
            <a:endParaRPr/>
          </a:p>
        </p:txBody>
      </p:sp>
      <p:sp>
        <p:nvSpPr>
          <p:cNvPr id="14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numCol="1" spcCol="38100">
            <a:noAutofit/>
          </a:bodyPr>
          <a:lstStyle/>
          <a:p>
            <a:endParaRPr/>
          </a:p>
        </p:txBody>
      </p:sp>
      <p:sp>
        <p:nvSpPr>
          <p:cNvPr id="14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numCol="1" spcCol="38100">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numCol="1" spcCol="38100">
            <a:noAutofit/>
          </a:bodyPr>
          <a:lstStyle/>
          <a:p>
            <a:endParaRPr/>
          </a:p>
        </p:txBody>
      </p:sp>
      <p:sp>
        <p:nvSpPr>
          <p:cNvPr id="15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numCol="1" spcCol="38100">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24" name="Body Level One…"/>
          <p:cNvSpPr txBox="1">
            <a:spLocks noGrp="1"/>
          </p:cNvSpPr>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sz="5500" b="1"/>
            </a:lvl1pPr>
          </a:lstStyle>
          <a:p>
            <a:r>
              <a:t>Presentation Subtitle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numCol="1" spcCol="38100">
            <a:noAutofit/>
          </a:bodyPr>
          <a:lstStyle/>
          <a:p>
            <a:endParaRPr/>
          </a:p>
        </p:txBody>
      </p:sp>
      <p:sp>
        <p:nvSpPr>
          <p:cNvPr id="33" name="Slide Title"/>
          <p:cNvSpPr txBox="1">
            <a:spLocks noGrp="1"/>
          </p:cNvSpPr>
          <p:nvPr>
            <p:ph type="title" hasCustomPrompt="1"/>
          </p:nvPr>
        </p:nvSpPr>
        <p:spPr>
          <a:xfrm>
            <a:off x="1206500" y="1270000"/>
            <a:ext cx="9779000" cy="5882274"/>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1206500" y="1079500"/>
            <a:ext cx="21971000" cy="1433164"/>
          </a:xfrm>
          <a:prstGeom prst="rect">
            <a:avLst/>
          </a:prstGeom>
        </p:spPr>
        <p:txBody>
          <a:bodyPr/>
          <a:lstStyle/>
          <a:p>
            <a:r>
              <a:t>Slide Title</a:t>
            </a:r>
          </a:p>
        </p:txBody>
      </p:sp>
      <p:sp>
        <p:nvSpPr>
          <p:cNvPr id="43"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44" name="Body Level One…"/>
          <p:cNvSpPr txBox="1">
            <a:spLocks noGrp="1"/>
          </p:cNvSpPr>
          <p:nvPr>
            <p:ph type="body" idx="21" hasCustomPrompt="1"/>
          </p:nvPr>
        </p:nvSpPr>
        <p:spPr>
          <a:xfrm>
            <a:off x="1206500" y="4248503"/>
            <a:ext cx="21971000" cy="8256014"/>
          </a:xfrm>
          <a:prstGeom prst="rect">
            <a:avLst/>
          </a:prstGeom>
        </p:spPr>
        <p:txBody>
          <a:bodyPr numCol="1" spcCol="38100"/>
          <a:lstStyle/>
          <a:p>
            <a:r>
              <a:t>Slide bullet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Body Level One…"/>
          <p:cNvSpPr txBox="1">
            <a:spLocks noGrp="1"/>
          </p:cNvSpPr>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61" name="Body Level One…"/>
          <p:cNvSpPr txBox="1">
            <a:spLocks noGrp="1"/>
          </p:cNvSpPr>
          <p:nvPr>
            <p:ph type="body" sz="half" idx="21" hasCustomPrompt="1"/>
          </p:nvPr>
        </p:nvSpPr>
        <p:spPr>
          <a:xfrm>
            <a:off x="1206500" y="4248503"/>
            <a:ext cx="9779000" cy="8256631"/>
          </a:xfrm>
          <a:prstGeom prst="rect">
            <a:avLst/>
          </a:prstGeom>
        </p:spPr>
        <p:txBody>
          <a:bodyPr numCol="1" spcCol="38100"/>
          <a:lstStyle/>
          <a:p>
            <a:r>
              <a:t>Slide bullet text</a:t>
            </a:r>
          </a:p>
        </p:txBody>
      </p:sp>
      <p:sp>
        <p:nvSpPr>
          <p:cNvPr id="62" name="Bowl of pappardelle pasta with parsley butter, roasted hazelnuts, and shaved parmesan cheese"/>
          <p:cNvSpPr>
            <a:spLocks noGrp="1"/>
          </p:cNvSpPr>
          <p:nvPr>
            <p:ph type="pic" idx="22"/>
          </p:nvPr>
        </p:nvSpPr>
        <p:spPr>
          <a:xfrm>
            <a:off x="12192000" y="-407266"/>
            <a:ext cx="10916874" cy="14555833"/>
          </a:xfrm>
          <a:prstGeom prst="rect">
            <a:avLst/>
          </a:prstGeom>
        </p:spPr>
        <p:txBody>
          <a:bodyPr lIns="91439" tIns="45719" rIns="91439" bIns="45719" numCol="1" spcCol="38100">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Body Level One…"/>
          <p:cNvSpPr txBox="1">
            <a:spLocks noGrp="1"/>
          </p:cNvSpPr>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72" name="Body Level One…"/>
          <p:cNvSpPr txBox="1">
            <a:spLocks noGrp="1"/>
          </p:cNvSpPr>
          <p:nvPr>
            <p:ph type="body" sz="half" idx="21" hasCustomPrompt="1"/>
          </p:nvPr>
        </p:nvSpPr>
        <p:spPr>
          <a:xfrm>
            <a:off x="1206500" y="4248503"/>
            <a:ext cx="9779000" cy="8256631"/>
          </a:xfrm>
          <a:prstGeom prst="rect">
            <a:avLst/>
          </a:prstGeom>
        </p:spPr>
        <p:txBody>
          <a:bodyPr numCol="1" spcCol="38100"/>
          <a:lstStyle/>
          <a:p>
            <a:r>
              <a:t>Slide bullet text</a:t>
            </a:r>
          </a:p>
        </p:txBody>
      </p:sp>
      <p:sp>
        <p:nvSpPr>
          <p:cNvPr id="7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82" name="Body Level One…"/>
          <p:cNvSpPr txBox="1">
            <a:spLocks noGrp="1"/>
          </p:cNvSpPr>
          <p:nvPr>
            <p:ph type="body" sz="half" idx="21" hasCustomPrompt="1"/>
          </p:nvPr>
        </p:nvSpPr>
        <p:spPr>
          <a:xfrm>
            <a:off x="1206500" y="4248503"/>
            <a:ext cx="9779000" cy="8256631"/>
          </a:xfrm>
          <a:prstGeom prst="rect">
            <a:avLst/>
          </a:prstGeom>
        </p:spPr>
        <p:txBody>
          <a:bodyPr numCol="1" spcCol="38100"/>
          <a:lstStyle/>
          <a:p>
            <a:r>
              <a:t>Slide bullet text</a:t>
            </a:r>
          </a:p>
        </p:txBody>
      </p:sp>
      <p:sp>
        <p:nvSpPr>
          <p:cNvPr id="8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06496" y="4533900"/>
            <a:ext cx="21971005"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92"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6500" y="4248503"/>
            <a:ext cx="21971000" cy="8256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numCol="2" spcCol="1098550">
            <a:normAutofit/>
          </a:bodyPr>
          <a:lstStyle/>
          <a:p>
            <a:r>
              <a:t>Slide bullet text</a:t>
            </a:r>
          </a:p>
          <a:p>
            <a:pPr lvl="1"/>
            <a:endParaRPr/>
          </a:p>
          <a:p>
            <a:pPr lvl="2"/>
            <a:endParaRPr/>
          </a:p>
          <a:p>
            <a:pPr lvl="3"/>
            <a:endParaRPr/>
          </a:p>
          <a:p>
            <a:pPr lvl="4"/>
            <a:endParaRPr/>
          </a:p>
        </p:txBody>
      </p:sp>
      <p:sp>
        <p:nvSpPr>
          <p:cNvPr id="3" name="Title Text"/>
          <p:cNvSpPr txBox="1">
            <a:spLocks noGrp="1"/>
          </p:cNvSpPr>
          <p:nvPr>
            <p:ph type="title"/>
          </p:nvPr>
        </p:nvSpPr>
        <p:spPr>
          <a:xfrm>
            <a:off x="3653366" y="2743200"/>
            <a:ext cx="19507201" cy="1505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01500" y="13080999"/>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hyperlink" Target="https://finance.yahoo.com/quote/%5ESPX/history?period1=-1325635200&amp;period2=1710633600&amp;interval=1d&amp;filter=history&amp;frequency=1d&amp;includeAdjustedClose=true"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resentation Title"/>
          <p:cNvSpPr txBox="1">
            <a:spLocks noGrp="1"/>
          </p:cNvSpPr>
          <p:nvPr>
            <p:ph type="title"/>
          </p:nvPr>
        </p:nvSpPr>
        <p:spPr>
          <a:xfrm>
            <a:off x="745985" y="-1050338"/>
            <a:ext cx="21971006" cy="4648202"/>
          </a:xfrm>
          <a:prstGeom prst="rect">
            <a:avLst/>
          </a:prstGeom>
        </p:spPr>
        <p:txBody>
          <a:bodyPr/>
          <a:lstStyle/>
          <a:p>
            <a:r>
              <a:t>Predicting </a:t>
            </a:r>
          </a:p>
          <a:p>
            <a:r>
              <a:t>the S&amp;P</a:t>
            </a:r>
          </a:p>
        </p:txBody>
      </p:sp>
      <p:sp>
        <p:nvSpPr>
          <p:cNvPr id="172" name="Author and Date"/>
          <p:cNvSpPr txBox="1">
            <a:spLocks noGrp="1"/>
          </p:cNvSpPr>
          <p:nvPr>
            <p:ph type="body" sz="half" idx="1"/>
          </p:nvPr>
        </p:nvSpPr>
        <p:spPr>
          <a:xfrm>
            <a:off x="1206499" y="1035765"/>
            <a:ext cx="21971002" cy="3219318"/>
          </a:xfrm>
          <a:prstGeom prst="rect">
            <a:avLst/>
          </a:prstGeom>
        </p:spPr>
        <p:txBody>
          <a:bodyPr/>
          <a:lstStyle/>
          <a:p>
            <a:pPr algn="r">
              <a:lnSpc>
                <a:spcPct val="90000"/>
              </a:lnSpc>
              <a:defRPr sz="6200"/>
            </a:pPr>
            <a:r>
              <a:t>Ryan McNeil &amp; Craig Chosney</a:t>
            </a:r>
          </a:p>
          <a:p>
            <a:pPr algn="r">
              <a:lnSpc>
                <a:spcPct val="90000"/>
              </a:lnSpc>
              <a:defRPr sz="6200"/>
            </a:pPr>
            <a:r>
              <a:t>Spring 2024 CSc74020 ML Project</a:t>
            </a:r>
          </a:p>
        </p:txBody>
      </p:sp>
      <p:pic>
        <p:nvPicPr>
          <p:cNvPr id="173" name="ml_project_pic.jpeg" descr="ml_project_pic.jpeg"/>
          <p:cNvPicPr>
            <a:picLocks noChangeAspect="1"/>
          </p:cNvPicPr>
          <p:nvPr/>
        </p:nvPicPr>
        <p:blipFill>
          <a:blip r:embed="rId2"/>
          <a:stretch>
            <a:fillRect/>
          </a:stretch>
        </p:blipFill>
        <p:spPr>
          <a:xfrm>
            <a:off x="1895286" y="3558972"/>
            <a:ext cx="16304384" cy="931679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Models Utilized"/>
          <p:cNvSpPr txBox="1">
            <a:spLocks noGrp="1"/>
          </p:cNvSpPr>
          <p:nvPr>
            <p:ph type="title"/>
          </p:nvPr>
        </p:nvSpPr>
        <p:spPr>
          <a:xfrm>
            <a:off x="1206500" y="1079499"/>
            <a:ext cx="21971000" cy="1433165"/>
          </a:xfrm>
          <a:prstGeom prst="rect">
            <a:avLst/>
          </a:prstGeom>
        </p:spPr>
        <p:txBody>
          <a:bodyPr/>
          <a:lstStyle>
            <a:lvl1pPr>
              <a:defRPr spc="-200"/>
            </a:lvl1pPr>
          </a:lstStyle>
          <a:p>
            <a:r>
              <a:t>Models Utilized</a:t>
            </a:r>
          </a:p>
        </p:txBody>
      </p:sp>
      <p:sp>
        <p:nvSpPr>
          <p:cNvPr id="211" name="Logistic Regression Model…"/>
          <p:cNvSpPr txBox="1">
            <a:spLocks noGrp="1"/>
          </p:cNvSpPr>
          <p:nvPr>
            <p:ph type="body" sz="half" idx="1"/>
          </p:nvPr>
        </p:nvSpPr>
        <p:spPr>
          <a:xfrm>
            <a:off x="1229525" y="2729993"/>
            <a:ext cx="9882076" cy="8256014"/>
          </a:xfrm>
          <a:prstGeom prst="rect">
            <a:avLst/>
          </a:prstGeom>
        </p:spPr>
        <p:txBody>
          <a:bodyPr lIns="50800" tIns="50800" rIns="50800" bIns="50800"/>
          <a:lstStyle/>
          <a:p>
            <a:pPr marL="609600" indent="-609600" defTabSz="2438337">
              <a:lnSpc>
                <a:spcPct val="90000"/>
              </a:lnSpc>
              <a:spcBef>
                <a:spcPts val="4500"/>
              </a:spcBef>
              <a:buSzPct val="123000"/>
              <a:buChar char="•"/>
              <a:defRPr sz="4800" b="0"/>
            </a:pPr>
            <a:r>
              <a:t>Logistic Regression Model</a:t>
            </a:r>
          </a:p>
          <a:p>
            <a:pPr marL="1828800" lvl="2" indent="-609600" defTabSz="2438337">
              <a:lnSpc>
                <a:spcPct val="10000"/>
              </a:lnSpc>
              <a:spcBef>
                <a:spcPts val="4500"/>
              </a:spcBef>
              <a:defRPr sz="4800" b="0"/>
            </a:pPr>
            <a:r>
              <a:t>Accuracy:  0.52</a:t>
            </a:r>
          </a:p>
          <a:p>
            <a:pPr marL="1828800" lvl="2" indent="-609600" defTabSz="2438337">
              <a:lnSpc>
                <a:spcPct val="10000"/>
              </a:lnSpc>
              <a:spcBef>
                <a:spcPts val="4500"/>
              </a:spcBef>
              <a:defRPr sz="4800" b="0"/>
            </a:pPr>
            <a:r>
              <a:t>Precision:  0.53</a:t>
            </a:r>
          </a:p>
          <a:p>
            <a:pPr marL="1828800" lvl="2" indent="-609600" defTabSz="2438337">
              <a:lnSpc>
                <a:spcPct val="10000"/>
              </a:lnSpc>
              <a:spcBef>
                <a:spcPts val="4500"/>
              </a:spcBef>
              <a:defRPr sz="4800" b="0"/>
            </a:pPr>
            <a:r>
              <a:t>Recall:  0.39</a:t>
            </a:r>
          </a:p>
          <a:p>
            <a:pPr marL="1828800" lvl="2" indent="-609600" defTabSz="2438337">
              <a:lnSpc>
                <a:spcPct val="10000"/>
              </a:lnSpc>
              <a:spcBef>
                <a:spcPts val="4500"/>
              </a:spcBef>
              <a:defRPr sz="4800" b="0"/>
            </a:pPr>
            <a:r>
              <a:t>F1-Score:  0.45</a:t>
            </a:r>
          </a:p>
          <a:p>
            <a:pPr marL="1828800" lvl="2" indent="-609600" defTabSz="2438337">
              <a:lnSpc>
                <a:spcPct val="10000"/>
              </a:lnSpc>
              <a:spcBef>
                <a:spcPts val="4500"/>
              </a:spcBef>
              <a:defRPr sz="4800" b="0"/>
            </a:pPr>
            <a:r>
              <a:t>ROC-AUC:  0.53</a:t>
            </a:r>
          </a:p>
        </p:txBody>
      </p:sp>
      <p:pic>
        <p:nvPicPr>
          <p:cNvPr id="212" name="pasted-movie.png" descr="pasted-movie.png"/>
          <p:cNvPicPr>
            <a:picLocks noChangeAspect="1"/>
          </p:cNvPicPr>
          <p:nvPr/>
        </p:nvPicPr>
        <p:blipFill>
          <a:blip r:embed="rId2"/>
          <a:stretch>
            <a:fillRect/>
          </a:stretch>
        </p:blipFill>
        <p:spPr>
          <a:xfrm>
            <a:off x="10081134" y="1886945"/>
            <a:ext cx="13107765" cy="10318396"/>
          </a:xfrm>
          <a:prstGeom prst="rect">
            <a:avLst/>
          </a:prstGeom>
          <a:ln w="12700">
            <a:miter lim="400000"/>
          </a:ln>
        </p:spPr>
      </p:pic>
      <p:pic>
        <p:nvPicPr>
          <p:cNvPr id="213" name="pasted-movie.png" descr="pasted-movie.png"/>
          <p:cNvPicPr>
            <a:picLocks noChangeAspect="1"/>
          </p:cNvPicPr>
          <p:nvPr/>
        </p:nvPicPr>
        <p:blipFill>
          <a:blip r:embed="rId3"/>
          <a:stretch>
            <a:fillRect/>
          </a:stretch>
        </p:blipFill>
        <p:spPr>
          <a:xfrm>
            <a:off x="2066939" y="7761007"/>
            <a:ext cx="6220509" cy="517115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Decision Trees Model…"/>
          <p:cNvSpPr txBox="1">
            <a:spLocks noGrp="1"/>
          </p:cNvSpPr>
          <p:nvPr>
            <p:ph type="body" sz="half" idx="1"/>
          </p:nvPr>
        </p:nvSpPr>
        <p:spPr>
          <a:xfrm>
            <a:off x="1022295" y="3200443"/>
            <a:ext cx="10694356" cy="11459704"/>
          </a:xfrm>
          <a:prstGeom prst="rect">
            <a:avLst/>
          </a:prstGeom>
        </p:spPr>
        <p:txBody>
          <a:bodyPr numCol="1" spcCol="38100"/>
          <a:lstStyle/>
          <a:p>
            <a:r>
              <a:t>Decision Trees Model</a:t>
            </a:r>
          </a:p>
          <a:p>
            <a:pPr lvl="2">
              <a:lnSpc>
                <a:spcPct val="10000"/>
              </a:lnSpc>
            </a:pPr>
            <a:r>
              <a:t>Accuracy:  0.51</a:t>
            </a:r>
          </a:p>
          <a:p>
            <a:pPr lvl="2">
              <a:lnSpc>
                <a:spcPct val="10000"/>
              </a:lnSpc>
            </a:pPr>
            <a:r>
              <a:t>Precision:  0.51</a:t>
            </a:r>
          </a:p>
          <a:p>
            <a:pPr lvl="2">
              <a:lnSpc>
                <a:spcPct val="10000"/>
              </a:lnSpc>
            </a:pPr>
            <a:r>
              <a:t>Recall:  0.5</a:t>
            </a:r>
          </a:p>
          <a:p>
            <a:pPr lvl="2">
              <a:lnSpc>
                <a:spcPct val="10000"/>
              </a:lnSpc>
            </a:pPr>
            <a:r>
              <a:t>ROC-AUC:  0.51</a:t>
            </a:r>
          </a:p>
          <a:p>
            <a:pPr lvl="2">
              <a:lnSpc>
                <a:spcPct val="10000"/>
              </a:lnSpc>
            </a:pPr>
            <a:endParaRPr/>
          </a:p>
          <a:p>
            <a:r>
              <a:t>Random Forest Model</a:t>
            </a:r>
          </a:p>
          <a:p>
            <a:pPr lvl="2">
              <a:lnSpc>
                <a:spcPct val="10000"/>
              </a:lnSpc>
            </a:pPr>
            <a:r>
              <a:t>Accuracy:  0.51</a:t>
            </a:r>
          </a:p>
          <a:p>
            <a:pPr lvl="2">
              <a:lnSpc>
                <a:spcPct val="10000"/>
              </a:lnSpc>
            </a:pPr>
            <a:r>
              <a:t>Precision:  0.52</a:t>
            </a:r>
          </a:p>
          <a:p>
            <a:pPr lvl="2">
              <a:lnSpc>
                <a:spcPct val="10000"/>
              </a:lnSpc>
            </a:pPr>
            <a:r>
              <a:t>Recall:  0.48</a:t>
            </a:r>
          </a:p>
          <a:p>
            <a:pPr lvl="2">
              <a:lnSpc>
                <a:spcPct val="10000"/>
              </a:lnSpc>
            </a:pPr>
            <a:r>
              <a:t>ROC-AUC:  0.52</a:t>
            </a:r>
          </a:p>
        </p:txBody>
      </p:sp>
      <p:sp>
        <p:nvSpPr>
          <p:cNvPr id="216" name="Support Vector Machine Model…"/>
          <p:cNvSpPr txBox="1"/>
          <p:nvPr/>
        </p:nvSpPr>
        <p:spPr>
          <a:xfrm>
            <a:off x="10393671" y="3200443"/>
            <a:ext cx="10694356" cy="11459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609600" indent="-609600">
              <a:buSzPct val="123000"/>
              <a:buChar char="•"/>
            </a:pPr>
            <a:r>
              <a:t>Support Vector Machine Model</a:t>
            </a:r>
          </a:p>
          <a:p>
            <a:pPr marL="1828800" lvl="2" indent="-609600">
              <a:lnSpc>
                <a:spcPct val="10000"/>
              </a:lnSpc>
              <a:buSzPct val="123000"/>
              <a:buChar char="•"/>
            </a:pPr>
            <a:r>
              <a:t>Accuracy:  0.51</a:t>
            </a:r>
          </a:p>
          <a:p>
            <a:pPr marL="1828800" lvl="2" indent="-609600">
              <a:lnSpc>
                <a:spcPct val="10000"/>
              </a:lnSpc>
              <a:buSzPct val="123000"/>
              <a:buChar char="•"/>
            </a:pPr>
            <a:r>
              <a:t>Precision:  0.52</a:t>
            </a:r>
          </a:p>
          <a:p>
            <a:pPr marL="1828800" lvl="2" indent="-609600">
              <a:lnSpc>
                <a:spcPct val="10000"/>
              </a:lnSpc>
              <a:buSzPct val="123000"/>
              <a:buChar char="•"/>
            </a:pPr>
            <a:r>
              <a:t>Recall:  0.35</a:t>
            </a:r>
          </a:p>
          <a:p>
            <a:pPr marL="1828800" lvl="2" indent="-609600">
              <a:lnSpc>
                <a:spcPct val="10000"/>
              </a:lnSpc>
              <a:buSzPct val="123000"/>
              <a:buChar char="•"/>
            </a:pPr>
            <a:r>
              <a:t>ROC-AUC:  0.53</a:t>
            </a:r>
          </a:p>
          <a:p>
            <a:pPr marL="1828800" lvl="2" indent="-609600">
              <a:lnSpc>
                <a:spcPct val="10000"/>
              </a:lnSpc>
              <a:buSzPct val="123000"/>
              <a:buChar char="•"/>
            </a:pPr>
            <a:endParaRPr/>
          </a:p>
          <a:p>
            <a:pPr marL="609600" indent="-609600">
              <a:buSzPct val="123000"/>
              <a:buChar char="•"/>
            </a:pPr>
            <a:r>
              <a:t>K-Nearest Neighbors Model</a:t>
            </a:r>
          </a:p>
          <a:p>
            <a:pPr marL="1828800" lvl="2" indent="-609600">
              <a:lnSpc>
                <a:spcPct val="10000"/>
              </a:lnSpc>
              <a:buSzPct val="123000"/>
              <a:buChar char="•"/>
            </a:pPr>
            <a:r>
              <a:t>Accuracy:  0.51</a:t>
            </a:r>
          </a:p>
          <a:p>
            <a:pPr marL="1828800" lvl="2" indent="-609600">
              <a:lnSpc>
                <a:spcPct val="10000"/>
              </a:lnSpc>
              <a:buSzPct val="123000"/>
              <a:buChar char="•"/>
            </a:pPr>
            <a:r>
              <a:t>Precision:  0.51</a:t>
            </a:r>
          </a:p>
          <a:p>
            <a:pPr marL="1828800" lvl="2" indent="-609600">
              <a:lnSpc>
                <a:spcPct val="10000"/>
              </a:lnSpc>
              <a:buSzPct val="123000"/>
              <a:buChar char="•"/>
            </a:pPr>
            <a:r>
              <a:t>Recall:  0.49</a:t>
            </a:r>
          </a:p>
          <a:p>
            <a:pPr marL="1828800" lvl="2" indent="-609600">
              <a:lnSpc>
                <a:spcPct val="10000"/>
              </a:lnSpc>
              <a:buSzPct val="123000"/>
              <a:buChar char="•"/>
            </a:pPr>
            <a:r>
              <a:t>ROC-AUC:  0.51</a:t>
            </a:r>
          </a:p>
        </p:txBody>
      </p:sp>
      <p:sp>
        <p:nvSpPr>
          <p:cNvPr id="217" name="Models Utilized Continued"/>
          <p:cNvSpPr txBox="1">
            <a:spLocks noGrp="1"/>
          </p:cNvSpPr>
          <p:nvPr>
            <p:ph type="title" idx="4294967295"/>
          </p:nvPr>
        </p:nvSpPr>
        <p:spPr>
          <a:xfrm>
            <a:off x="1206500" y="1079499"/>
            <a:ext cx="21971000" cy="1433165"/>
          </a:xfrm>
          <a:prstGeom prst="rect">
            <a:avLst/>
          </a:prstGeom>
        </p:spPr>
        <p:txBody>
          <a:bodyPr/>
          <a:lstStyle>
            <a:lvl1pPr>
              <a:defRPr spc="-200"/>
            </a:lvl1pPr>
          </a:lstStyle>
          <a:p>
            <a:r>
              <a:t>Models Utilized Continued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st Loss:  0.70…"/>
          <p:cNvSpPr txBox="1">
            <a:spLocks noGrp="1"/>
          </p:cNvSpPr>
          <p:nvPr>
            <p:ph type="body" sz="quarter" idx="1"/>
          </p:nvPr>
        </p:nvSpPr>
        <p:spPr>
          <a:xfrm>
            <a:off x="2195150" y="1819680"/>
            <a:ext cx="13635774" cy="2591821"/>
          </a:xfrm>
          <a:prstGeom prst="rect">
            <a:avLst/>
          </a:prstGeom>
        </p:spPr>
        <p:txBody>
          <a:bodyPr lIns="50800" tIns="50800" rIns="50800" bIns="50800" numCol="2" spcCol="681787"/>
          <a:lstStyle/>
          <a:p>
            <a:pPr marL="609600" indent="-609600" defTabSz="2438337">
              <a:lnSpc>
                <a:spcPct val="20000"/>
              </a:lnSpc>
              <a:spcBef>
                <a:spcPts val="4500"/>
              </a:spcBef>
              <a:buSzPct val="123000"/>
              <a:buChar char="•"/>
              <a:defRPr sz="4800" b="0"/>
            </a:pPr>
            <a:r>
              <a:t>Test Loss:  0.70</a:t>
            </a:r>
          </a:p>
          <a:p>
            <a:pPr marL="609600" indent="-609600" defTabSz="2438337">
              <a:lnSpc>
                <a:spcPct val="20000"/>
              </a:lnSpc>
              <a:spcBef>
                <a:spcPts val="4500"/>
              </a:spcBef>
              <a:buSzPct val="123000"/>
              <a:buChar char="•"/>
              <a:defRPr sz="4800" b="0"/>
            </a:pPr>
            <a:r>
              <a:t>Test Accuracy:  0.53</a:t>
            </a:r>
          </a:p>
          <a:p>
            <a:pPr marL="609600" indent="-609600" defTabSz="2438337">
              <a:lnSpc>
                <a:spcPct val="20000"/>
              </a:lnSpc>
              <a:spcBef>
                <a:spcPts val="4500"/>
              </a:spcBef>
              <a:buSzPct val="123000"/>
              <a:buChar char="•"/>
              <a:defRPr sz="4800" b="0"/>
            </a:pPr>
            <a:r>
              <a:t>Precision:  0.52</a:t>
            </a:r>
          </a:p>
          <a:p>
            <a:pPr marL="609600" indent="-609600" defTabSz="2438337">
              <a:lnSpc>
                <a:spcPct val="20000"/>
              </a:lnSpc>
              <a:spcBef>
                <a:spcPts val="4500"/>
              </a:spcBef>
              <a:buSzPct val="123000"/>
              <a:buChar char="•"/>
              <a:defRPr sz="4800" b="0"/>
            </a:pPr>
            <a:r>
              <a:t>Recall:  0.56</a:t>
            </a:r>
          </a:p>
          <a:p>
            <a:pPr marL="609600" indent="-609600" defTabSz="2438337">
              <a:lnSpc>
                <a:spcPct val="20000"/>
              </a:lnSpc>
              <a:spcBef>
                <a:spcPts val="4500"/>
              </a:spcBef>
              <a:buSzPct val="123000"/>
              <a:buChar char="•"/>
              <a:defRPr sz="4800" b="0"/>
            </a:pPr>
            <a:r>
              <a:t>AUC:  0.54</a:t>
            </a:r>
          </a:p>
        </p:txBody>
      </p:sp>
      <p:sp>
        <p:nvSpPr>
          <p:cNvPr id="220" name="Neural Networks Model"/>
          <p:cNvSpPr txBox="1">
            <a:spLocks noGrp="1"/>
          </p:cNvSpPr>
          <p:nvPr>
            <p:ph type="title"/>
          </p:nvPr>
        </p:nvSpPr>
        <p:spPr>
          <a:xfrm>
            <a:off x="838092" y="526887"/>
            <a:ext cx="9779001" cy="1435103"/>
          </a:xfrm>
          <a:prstGeom prst="rect">
            <a:avLst/>
          </a:prstGeom>
        </p:spPr>
        <p:txBody>
          <a:bodyPr/>
          <a:lstStyle>
            <a:lvl1pPr defTabSz="1999437">
              <a:defRPr sz="6900" spc="-200"/>
            </a:lvl1pPr>
          </a:lstStyle>
          <a:p>
            <a:r>
              <a:t>Neural Networks Model</a:t>
            </a:r>
          </a:p>
        </p:txBody>
      </p:sp>
      <p:pic>
        <p:nvPicPr>
          <p:cNvPr id="221" name="pasted-movie.png" descr="pasted-movie.png"/>
          <p:cNvPicPr>
            <a:picLocks noChangeAspect="1"/>
          </p:cNvPicPr>
          <p:nvPr/>
        </p:nvPicPr>
        <p:blipFill>
          <a:blip r:embed="rId2"/>
          <a:stretch>
            <a:fillRect/>
          </a:stretch>
        </p:blipFill>
        <p:spPr>
          <a:xfrm>
            <a:off x="1370558" y="4273672"/>
            <a:ext cx="21642884" cy="891927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st Loss:  0.69…"/>
          <p:cNvSpPr txBox="1">
            <a:spLocks noGrp="1"/>
          </p:cNvSpPr>
          <p:nvPr>
            <p:ph type="body" sz="quarter" idx="1"/>
          </p:nvPr>
        </p:nvSpPr>
        <p:spPr>
          <a:xfrm>
            <a:off x="882698" y="2681591"/>
            <a:ext cx="5508672" cy="9240612"/>
          </a:xfrm>
          <a:prstGeom prst="rect">
            <a:avLst/>
          </a:prstGeom>
        </p:spPr>
        <p:txBody>
          <a:bodyPr lIns="50800" tIns="50800" rIns="50800" bIns="50800"/>
          <a:lstStyle/>
          <a:p>
            <a:pPr marL="609600" indent="-609600" defTabSz="2438337">
              <a:lnSpc>
                <a:spcPct val="80000"/>
              </a:lnSpc>
              <a:spcBef>
                <a:spcPts val="4500"/>
              </a:spcBef>
              <a:buSzPct val="123000"/>
              <a:buChar char="•"/>
              <a:defRPr sz="4800" b="0"/>
            </a:pPr>
            <a:r>
              <a:t>Test Loss:  0.69</a:t>
            </a:r>
          </a:p>
          <a:p>
            <a:pPr marL="609600" indent="-609600" defTabSz="2438337">
              <a:lnSpc>
                <a:spcPct val="80000"/>
              </a:lnSpc>
              <a:spcBef>
                <a:spcPts val="4500"/>
              </a:spcBef>
              <a:buSzPct val="123000"/>
              <a:buChar char="•"/>
              <a:defRPr sz="4800" b="0"/>
            </a:pPr>
            <a:r>
              <a:t>Test Accuracy:  0.52</a:t>
            </a:r>
          </a:p>
          <a:p>
            <a:pPr marL="609600" indent="-609600" defTabSz="2438337">
              <a:lnSpc>
                <a:spcPct val="80000"/>
              </a:lnSpc>
              <a:spcBef>
                <a:spcPts val="4500"/>
              </a:spcBef>
              <a:buSzPct val="123000"/>
              <a:buChar char="•"/>
              <a:defRPr sz="4800" b="0"/>
            </a:pPr>
            <a:r>
              <a:t>Precision:  0.52</a:t>
            </a:r>
          </a:p>
          <a:p>
            <a:pPr marL="609600" indent="-609600" defTabSz="2438337">
              <a:lnSpc>
                <a:spcPct val="80000"/>
              </a:lnSpc>
              <a:spcBef>
                <a:spcPts val="4500"/>
              </a:spcBef>
              <a:buSzPct val="123000"/>
              <a:buChar char="•"/>
              <a:defRPr sz="4800" b="0"/>
            </a:pPr>
            <a:r>
              <a:t>Recall:  0.71</a:t>
            </a:r>
          </a:p>
          <a:p>
            <a:pPr marL="609600" indent="-609600" defTabSz="2438337">
              <a:lnSpc>
                <a:spcPct val="80000"/>
              </a:lnSpc>
              <a:spcBef>
                <a:spcPts val="4500"/>
              </a:spcBef>
              <a:buSzPct val="123000"/>
              <a:buChar char="•"/>
              <a:defRPr sz="4800" b="0"/>
            </a:pPr>
            <a:r>
              <a:t>AUC:  0.53</a:t>
            </a:r>
          </a:p>
        </p:txBody>
      </p:sp>
      <p:sp>
        <p:nvSpPr>
          <p:cNvPr id="224" name="Neural Networks Model — After Enhancement"/>
          <p:cNvSpPr txBox="1">
            <a:spLocks noGrp="1"/>
          </p:cNvSpPr>
          <p:nvPr>
            <p:ph type="title"/>
          </p:nvPr>
        </p:nvSpPr>
        <p:spPr>
          <a:xfrm>
            <a:off x="838091" y="526887"/>
            <a:ext cx="18794474" cy="1435103"/>
          </a:xfrm>
          <a:prstGeom prst="rect">
            <a:avLst/>
          </a:prstGeom>
        </p:spPr>
        <p:txBody>
          <a:bodyPr/>
          <a:lstStyle>
            <a:lvl1pPr defTabSz="1975054">
              <a:defRPr sz="6800" spc="-200"/>
            </a:lvl1pPr>
          </a:lstStyle>
          <a:p>
            <a:r>
              <a:t>Neural Networks Model — After Enhancement</a:t>
            </a:r>
          </a:p>
        </p:txBody>
      </p:sp>
      <p:pic>
        <p:nvPicPr>
          <p:cNvPr id="225" name="pasted-movie.png" descr="pasted-movie.png"/>
          <p:cNvPicPr>
            <a:picLocks noChangeAspect="1"/>
          </p:cNvPicPr>
          <p:nvPr/>
        </p:nvPicPr>
        <p:blipFill>
          <a:blip r:embed="rId2"/>
          <a:stretch>
            <a:fillRect/>
          </a:stretch>
        </p:blipFill>
        <p:spPr>
          <a:xfrm>
            <a:off x="6610888" y="1841499"/>
            <a:ext cx="16436489" cy="10920795"/>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ross-…"/>
          <p:cNvSpPr txBox="1">
            <a:spLocks noGrp="1"/>
          </p:cNvSpPr>
          <p:nvPr>
            <p:ph type="title"/>
          </p:nvPr>
        </p:nvSpPr>
        <p:spPr>
          <a:xfrm>
            <a:off x="492709" y="572938"/>
            <a:ext cx="8513948" cy="1870338"/>
          </a:xfrm>
          <a:prstGeom prst="rect">
            <a:avLst/>
          </a:prstGeom>
        </p:spPr>
        <p:txBody>
          <a:bodyPr/>
          <a:lstStyle/>
          <a:p>
            <a:pPr defTabSz="1828754">
              <a:defRPr sz="6300" spc="-200"/>
            </a:pPr>
            <a:r>
              <a:t>Cross-</a:t>
            </a:r>
            <a:endParaRPr spc="-127"/>
          </a:p>
          <a:p>
            <a:pPr defTabSz="1828754">
              <a:defRPr sz="6300" spc="-200"/>
            </a:pPr>
            <a:r>
              <a:t>Validation</a:t>
            </a:r>
          </a:p>
        </p:txBody>
      </p:sp>
      <p:pic>
        <p:nvPicPr>
          <p:cNvPr id="228" name="pasted-movie.png" descr="pasted-movie.png"/>
          <p:cNvPicPr>
            <a:picLocks noChangeAspect="1"/>
          </p:cNvPicPr>
          <p:nvPr/>
        </p:nvPicPr>
        <p:blipFill>
          <a:blip r:embed="rId2"/>
          <a:stretch>
            <a:fillRect/>
          </a:stretch>
        </p:blipFill>
        <p:spPr>
          <a:xfrm>
            <a:off x="4493509" y="361001"/>
            <a:ext cx="19556792" cy="1299399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With accuracy values around 0.50, model performance is only marginally better than random guessing for a binary classification task.…"/>
          <p:cNvSpPr txBox="1">
            <a:spLocks noGrp="1"/>
          </p:cNvSpPr>
          <p:nvPr>
            <p:ph type="body" sz="half" idx="1"/>
          </p:nvPr>
        </p:nvSpPr>
        <p:spPr>
          <a:xfrm>
            <a:off x="1206498" y="3115861"/>
            <a:ext cx="9779004" cy="9389273"/>
          </a:xfrm>
          <a:prstGeom prst="rect">
            <a:avLst/>
          </a:prstGeom>
        </p:spPr>
        <p:txBody>
          <a:bodyPr lIns="50800" tIns="50800" rIns="50800" bIns="50800"/>
          <a:lstStyle/>
          <a:p>
            <a:pPr marL="609600" indent="-609600" defTabSz="2438337">
              <a:lnSpc>
                <a:spcPct val="90000"/>
              </a:lnSpc>
              <a:spcBef>
                <a:spcPts val="4500"/>
              </a:spcBef>
              <a:buSzPct val="123000"/>
              <a:buChar char="•"/>
              <a:defRPr sz="5400" b="0"/>
            </a:pPr>
            <a:r>
              <a:t>With accuracy values around 0.50, model performance is only marginally better than random guessing for a binary classification task.</a:t>
            </a:r>
          </a:p>
          <a:p>
            <a:pPr marL="609600" indent="-609600" defTabSz="2438337">
              <a:lnSpc>
                <a:spcPct val="90000"/>
              </a:lnSpc>
              <a:spcBef>
                <a:spcPts val="4500"/>
              </a:spcBef>
              <a:buSzPct val="123000"/>
              <a:buChar char="•"/>
              <a:defRPr sz="5400" b="0"/>
            </a:pPr>
            <a:r>
              <a:t>Models perform only slightly better than random guessing.</a:t>
            </a:r>
          </a:p>
          <a:p>
            <a:pPr marL="609600" indent="-609600" defTabSz="2438337">
              <a:lnSpc>
                <a:spcPct val="90000"/>
              </a:lnSpc>
              <a:spcBef>
                <a:spcPts val="4500"/>
              </a:spcBef>
              <a:buSzPct val="123000"/>
              <a:buChar char="•"/>
              <a:defRPr sz="5400" b="0"/>
            </a:pPr>
            <a:r>
              <a:t>Can Model 2 provide more predictive power?</a:t>
            </a:r>
          </a:p>
        </p:txBody>
      </p:sp>
      <p:pic>
        <p:nvPicPr>
          <p:cNvPr id="231" name="Bowl of pappardelle pasta with parsley butter, roasted hazelnuts, and shaved parmesan cheese" descr="Bowl of pappardelle pasta with parsley butter, roasted hazelnuts, and shaved parmesan cheese"/>
          <p:cNvPicPr>
            <a:picLocks noGrp="1" noChangeAspect="1"/>
          </p:cNvPicPr>
          <p:nvPr>
            <p:ph type="pic" idx="22"/>
          </p:nvPr>
        </p:nvPicPr>
        <p:blipFill>
          <a:blip r:embed="rId2"/>
          <a:srcRect l="1212" r="1212"/>
          <a:stretch>
            <a:fillRect/>
          </a:stretch>
        </p:blipFill>
        <p:spPr>
          <a:xfrm>
            <a:off x="12191999" y="1263847"/>
            <a:ext cx="10916875" cy="11188206"/>
          </a:xfrm>
          <a:prstGeom prst="rect">
            <a:avLst/>
          </a:prstGeom>
        </p:spPr>
      </p:pic>
      <p:sp>
        <p:nvSpPr>
          <p:cNvPr id="232" name="Analysis"/>
          <p:cNvSpPr txBox="1">
            <a:spLocks noGrp="1"/>
          </p:cNvSpPr>
          <p:nvPr>
            <p:ph type="title"/>
          </p:nvPr>
        </p:nvSpPr>
        <p:spPr>
          <a:prstGeom prst="rect">
            <a:avLst/>
          </a:prstGeom>
        </p:spPr>
        <p:txBody>
          <a:bodyPr>
            <a:normAutofit fontScale="90000"/>
          </a:bodyPr>
          <a:lstStyle>
            <a:lvl1pPr defTabSz="2243271">
              <a:defRPr sz="7820" spc="-184"/>
            </a:lvl1pPr>
          </a:lstStyle>
          <a:p>
            <a:r>
              <a:t>Analysis &amp; Evaluation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icture Placeholder 1" descr="Picture Placeholder 1"/>
          <p:cNvPicPr>
            <a:picLocks noGrp="1" noChangeAspect="1"/>
          </p:cNvPicPr>
          <p:nvPr>
            <p:ph type="pic" idx="21"/>
          </p:nvPr>
        </p:nvPicPr>
        <p:blipFill>
          <a:blip r:embed="rId2"/>
          <a:stretch>
            <a:fillRect/>
          </a:stretch>
        </p:blipFill>
        <p:spPr>
          <a:prstGeom prst="rect">
            <a:avLst/>
          </a:prstGeom>
        </p:spPr>
      </p:pic>
      <p:sp>
        <p:nvSpPr>
          <p:cNvPr id="235" name="Title 2"/>
          <p:cNvSpPr txBox="1">
            <a:spLocks noGrp="1"/>
          </p:cNvSpPr>
          <p:nvPr>
            <p:ph type="title"/>
          </p:nvPr>
        </p:nvSpPr>
        <p:spPr>
          <a:xfrm>
            <a:off x="1205311" y="3012140"/>
            <a:ext cx="21971001" cy="1947583"/>
          </a:xfrm>
          <a:prstGeom prst="rect">
            <a:avLst/>
          </a:prstGeom>
        </p:spPr>
        <p:txBody>
          <a:bodyPr/>
          <a:lstStyle>
            <a:lvl1pPr>
              <a:defRPr spc="-300"/>
            </a:lvl1pPr>
          </a:lstStyle>
          <a:p>
            <a:r>
              <a:t>Model 2</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1"/>
          <p:cNvSpPr txBox="1">
            <a:spLocks noGrp="1"/>
          </p:cNvSpPr>
          <p:nvPr>
            <p:ph type="title"/>
          </p:nvPr>
        </p:nvSpPr>
        <p:spPr>
          <a:xfrm>
            <a:off x="1206500" y="1079499"/>
            <a:ext cx="21971000" cy="1433165"/>
          </a:xfrm>
          <a:prstGeom prst="rect">
            <a:avLst/>
          </a:prstGeom>
        </p:spPr>
        <p:txBody>
          <a:bodyPr/>
          <a:lstStyle>
            <a:lvl1pPr>
              <a:defRPr spc="-200"/>
            </a:lvl1pPr>
          </a:lstStyle>
          <a:p>
            <a:r>
              <a:t>Methods</a:t>
            </a:r>
          </a:p>
        </p:txBody>
      </p:sp>
      <p:sp>
        <p:nvSpPr>
          <p:cNvPr id="238" name="Text Placeholder 3"/>
          <p:cNvSpPr txBox="1">
            <a:spLocks noGrp="1"/>
          </p:cNvSpPr>
          <p:nvPr>
            <p:ph type="body" sz="half" idx="1"/>
          </p:nvPr>
        </p:nvSpPr>
        <p:spPr>
          <a:xfrm>
            <a:off x="1206500" y="3150824"/>
            <a:ext cx="11341100" cy="9353692"/>
          </a:xfrm>
          <a:prstGeom prst="rect">
            <a:avLst/>
          </a:prstGeom>
        </p:spPr>
        <p:txBody>
          <a:bodyPr lIns="50800" tIns="50800" rIns="50800" bIns="50800"/>
          <a:lstStyle/>
          <a:p>
            <a:pPr marL="609600" indent="-609600" defTabSz="2438337">
              <a:lnSpc>
                <a:spcPct val="90000"/>
              </a:lnSpc>
              <a:spcBef>
                <a:spcPts val="4500"/>
              </a:spcBef>
              <a:buSzPct val="123000"/>
              <a:buChar char="•"/>
              <a:defRPr sz="4800" b="0"/>
            </a:pPr>
            <a:r>
              <a:t>SPX Market Index chosen</a:t>
            </a:r>
          </a:p>
          <a:p>
            <a:pPr marL="609600" indent="-609600" defTabSz="2438337">
              <a:lnSpc>
                <a:spcPct val="90000"/>
              </a:lnSpc>
              <a:spcBef>
                <a:spcPts val="4500"/>
              </a:spcBef>
              <a:buSzPct val="123000"/>
              <a:buChar char="•"/>
              <a:defRPr sz="4800" b="0"/>
            </a:pPr>
            <a:r>
              <a:t>Open, close, high, low, adjusted close, volume.</a:t>
            </a:r>
          </a:p>
          <a:p>
            <a:pPr marL="609600" indent="-609600" defTabSz="2438337">
              <a:lnSpc>
                <a:spcPct val="90000"/>
              </a:lnSpc>
              <a:spcBef>
                <a:spcPts val="4500"/>
              </a:spcBef>
              <a:buSzPct val="123000"/>
              <a:buChar char="•"/>
              <a:defRPr sz="4800" b="0"/>
            </a:pPr>
            <a:r>
              <a:t>I experiment with other variables, including a “day average”, but ultimately opted to drop these.</a:t>
            </a:r>
          </a:p>
          <a:p>
            <a:pPr marL="609600" indent="-609600" defTabSz="2438337">
              <a:lnSpc>
                <a:spcPct val="90000"/>
              </a:lnSpc>
              <a:spcBef>
                <a:spcPts val="4500"/>
              </a:spcBef>
              <a:buSzPct val="123000"/>
              <a:buChar char="•"/>
              <a:defRPr sz="4800" b="0"/>
            </a:pPr>
            <a:r>
              <a:t>We create 7 lag terms each for all of the remaining variables, totaling 40 features.</a:t>
            </a:r>
          </a:p>
        </p:txBody>
      </p:sp>
      <p:pic>
        <p:nvPicPr>
          <p:cNvPr id="239" name="Picture 5" descr="Picture 5"/>
          <p:cNvPicPr>
            <a:picLocks noChangeAspect="1"/>
          </p:cNvPicPr>
          <p:nvPr/>
        </p:nvPicPr>
        <p:blipFill>
          <a:blip r:embed="rId2"/>
          <a:stretch>
            <a:fillRect/>
          </a:stretch>
        </p:blipFill>
        <p:spPr>
          <a:xfrm>
            <a:off x="13708639" y="597461"/>
            <a:ext cx="9330847" cy="4283012"/>
          </a:xfrm>
          <a:prstGeom prst="rect">
            <a:avLst/>
          </a:prstGeom>
          <a:ln w="12700">
            <a:miter lim="400000"/>
          </a:ln>
        </p:spPr>
      </p:pic>
      <p:pic>
        <p:nvPicPr>
          <p:cNvPr id="240" name="Picture 9" descr="Picture 9"/>
          <p:cNvPicPr>
            <a:picLocks noChangeAspect="1"/>
          </p:cNvPicPr>
          <p:nvPr/>
        </p:nvPicPr>
        <p:blipFill>
          <a:blip r:embed="rId3"/>
          <a:stretch>
            <a:fillRect/>
          </a:stretch>
        </p:blipFill>
        <p:spPr>
          <a:xfrm>
            <a:off x="14343961" y="5507757"/>
            <a:ext cx="8695525" cy="318473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le 1"/>
          <p:cNvSpPr txBox="1">
            <a:spLocks noGrp="1"/>
          </p:cNvSpPr>
          <p:nvPr>
            <p:ph type="title"/>
          </p:nvPr>
        </p:nvSpPr>
        <p:spPr>
          <a:xfrm>
            <a:off x="1206500" y="1079499"/>
            <a:ext cx="21971000" cy="1433165"/>
          </a:xfrm>
          <a:prstGeom prst="rect">
            <a:avLst/>
          </a:prstGeom>
        </p:spPr>
        <p:txBody>
          <a:bodyPr/>
          <a:lstStyle>
            <a:lvl1pPr>
              <a:defRPr spc="-200"/>
            </a:lvl1pPr>
          </a:lstStyle>
          <a:p>
            <a:r>
              <a:t>Methods</a:t>
            </a:r>
          </a:p>
        </p:txBody>
      </p:sp>
      <p:sp>
        <p:nvSpPr>
          <p:cNvPr id="243" name="Text Placeholder 3"/>
          <p:cNvSpPr txBox="1">
            <a:spLocks noGrp="1"/>
          </p:cNvSpPr>
          <p:nvPr>
            <p:ph type="body" sz="quarter" idx="1"/>
          </p:nvPr>
        </p:nvSpPr>
        <p:spPr>
          <a:xfrm>
            <a:off x="1107347" y="2346593"/>
            <a:ext cx="9964606" cy="4142341"/>
          </a:xfrm>
          <a:prstGeom prst="rect">
            <a:avLst/>
          </a:prstGeom>
        </p:spPr>
        <p:txBody>
          <a:bodyPr lIns="50800" tIns="50800" rIns="50800" bIns="50800"/>
          <a:lstStyle/>
          <a:p>
            <a:pPr marL="609600" indent="-609600" defTabSz="2438337">
              <a:lnSpc>
                <a:spcPct val="72000"/>
              </a:lnSpc>
              <a:spcBef>
                <a:spcPts val="4500"/>
              </a:spcBef>
              <a:buSzPct val="123000"/>
              <a:buChar char="•"/>
              <a:defRPr sz="4000" b="0"/>
            </a:pPr>
            <a:r>
              <a:t>From these 8 days’ (last 7 days + current day) of data, we aim to predict next-day market performance.</a:t>
            </a:r>
          </a:p>
          <a:p>
            <a:pPr marL="609600" indent="-609600" defTabSz="2438337">
              <a:lnSpc>
                <a:spcPct val="72000"/>
              </a:lnSpc>
              <a:spcBef>
                <a:spcPts val="4500"/>
              </a:spcBef>
              <a:buSzPct val="123000"/>
              <a:buChar char="•"/>
              <a:defRPr sz="4000" b="0"/>
            </a:pPr>
            <a:r>
              <a:t>We first experimented with predicting next-day market direction (up vs down), but this proved difficult to predict (best model AUC </a:t>
            </a:r>
            <a:r>
              <a:rPr>
                <a:latin typeface="Calibri"/>
                <a:ea typeface="Calibri"/>
                <a:cs typeface="Calibri"/>
                <a:sym typeface="Calibri"/>
              </a:rPr>
              <a:t>≈ 0.61).</a:t>
            </a:r>
          </a:p>
        </p:txBody>
      </p:sp>
      <p:pic>
        <p:nvPicPr>
          <p:cNvPr id="244" name="Picture 4" descr="Picture 4"/>
          <p:cNvPicPr>
            <a:picLocks noChangeAspect="1"/>
          </p:cNvPicPr>
          <p:nvPr/>
        </p:nvPicPr>
        <p:blipFill>
          <a:blip r:embed="rId2"/>
          <a:stretch>
            <a:fillRect/>
          </a:stretch>
        </p:blipFill>
        <p:spPr>
          <a:xfrm>
            <a:off x="11272214" y="881162"/>
            <a:ext cx="13111786" cy="11953674"/>
          </a:xfrm>
          <a:prstGeom prst="rect">
            <a:avLst/>
          </a:prstGeom>
          <a:ln w="12700">
            <a:miter lim="400000"/>
          </a:ln>
        </p:spPr>
      </p:pic>
      <p:pic>
        <p:nvPicPr>
          <p:cNvPr id="245" name="Picture 7" descr="Picture 7"/>
          <p:cNvPicPr>
            <a:picLocks noChangeAspect="1"/>
          </p:cNvPicPr>
          <p:nvPr/>
        </p:nvPicPr>
        <p:blipFill>
          <a:blip r:embed="rId3"/>
          <a:stretch>
            <a:fillRect/>
          </a:stretch>
        </p:blipFill>
        <p:spPr>
          <a:xfrm>
            <a:off x="1702257" y="6322290"/>
            <a:ext cx="8466310" cy="651254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Picture 5" descr="Picture 5"/>
          <p:cNvPicPr>
            <a:picLocks noChangeAspect="1"/>
          </p:cNvPicPr>
          <p:nvPr/>
        </p:nvPicPr>
        <p:blipFill>
          <a:blip r:embed="rId2"/>
          <a:stretch>
            <a:fillRect/>
          </a:stretch>
        </p:blipFill>
        <p:spPr>
          <a:xfrm>
            <a:off x="10549466" y="1079500"/>
            <a:ext cx="13834534" cy="12416497"/>
          </a:xfrm>
          <a:prstGeom prst="rect">
            <a:avLst/>
          </a:prstGeom>
          <a:ln w="12700">
            <a:miter lim="400000"/>
          </a:ln>
        </p:spPr>
      </p:pic>
      <p:sp>
        <p:nvSpPr>
          <p:cNvPr id="248" name="Title 1"/>
          <p:cNvSpPr txBox="1">
            <a:spLocks noGrp="1"/>
          </p:cNvSpPr>
          <p:nvPr>
            <p:ph type="title"/>
          </p:nvPr>
        </p:nvSpPr>
        <p:spPr>
          <a:xfrm>
            <a:off x="1206500" y="1079499"/>
            <a:ext cx="21971000" cy="1433165"/>
          </a:xfrm>
          <a:prstGeom prst="rect">
            <a:avLst/>
          </a:prstGeom>
        </p:spPr>
        <p:txBody>
          <a:bodyPr anchor="b"/>
          <a:lstStyle>
            <a:lvl1pPr>
              <a:defRPr spc="-200"/>
            </a:lvl1pPr>
          </a:lstStyle>
          <a:p>
            <a:r>
              <a:t>Methods</a:t>
            </a:r>
          </a:p>
        </p:txBody>
      </p:sp>
      <p:sp>
        <p:nvSpPr>
          <p:cNvPr id="249" name="Text Placeholder 11"/>
          <p:cNvSpPr txBox="1">
            <a:spLocks noGrp="1"/>
          </p:cNvSpPr>
          <p:nvPr>
            <p:ph type="body" sz="half" idx="1"/>
          </p:nvPr>
        </p:nvSpPr>
        <p:spPr>
          <a:xfrm>
            <a:off x="1206500" y="3106755"/>
            <a:ext cx="9342967" cy="8340178"/>
          </a:xfrm>
          <a:prstGeom prst="rect">
            <a:avLst/>
          </a:prstGeom>
        </p:spPr>
        <p:txBody>
          <a:bodyPr lIns="50800" tIns="50800" rIns="50800" bIns="50800"/>
          <a:lstStyle/>
          <a:p>
            <a:pPr marL="591312" indent="-591312" defTabSz="2365187">
              <a:lnSpc>
                <a:spcPct val="81000"/>
              </a:lnSpc>
              <a:spcBef>
                <a:spcPts val="4300"/>
              </a:spcBef>
              <a:buSzPct val="123000"/>
              <a:buChar char="•"/>
              <a:defRPr sz="4656" b="0"/>
            </a:pPr>
            <a:r>
              <a:rPr dirty="0"/>
              <a:t>Instead, we changed targets to next-day </a:t>
            </a:r>
            <a:r>
              <a:rPr i="1" dirty="0"/>
              <a:t>magnitude</a:t>
            </a:r>
            <a:r>
              <a:rPr dirty="0"/>
              <a:t>. </a:t>
            </a:r>
          </a:p>
          <a:p>
            <a:pPr marL="591312" indent="-591312" defTabSz="2365187">
              <a:lnSpc>
                <a:spcPct val="81000"/>
              </a:lnSpc>
              <a:spcBef>
                <a:spcPts val="4300"/>
              </a:spcBef>
              <a:buSzPct val="123000"/>
              <a:buChar char="•"/>
              <a:defRPr sz="4656" b="0"/>
            </a:pPr>
            <a:r>
              <a:rPr dirty="0"/>
              <a:t>We will try to predict whether the market will shift </a:t>
            </a:r>
            <a:r>
              <a:rPr>
                <a:latin typeface="Calibri"/>
                <a:ea typeface="Calibri"/>
                <a:cs typeface="Calibri"/>
                <a:sym typeface="Calibri"/>
              </a:rPr>
              <a:t>≥</a:t>
            </a:r>
            <a:r>
              <a:t>5</a:t>
            </a:r>
            <a:r>
              <a:rPr lang="en-US"/>
              <a:t>0</a:t>
            </a:r>
            <a:r>
              <a:t> </a:t>
            </a:r>
            <a:r>
              <a:rPr dirty="0"/>
              <a:t>basis points.</a:t>
            </a:r>
          </a:p>
          <a:p>
            <a:pPr marL="1182624" lvl="1" indent="-591312" defTabSz="2365187">
              <a:lnSpc>
                <a:spcPct val="81000"/>
              </a:lnSpc>
              <a:spcBef>
                <a:spcPts val="4300"/>
              </a:spcBef>
              <a:defRPr sz="4656" b="0"/>
            </a:pPr>
            <a:r>
              <a:rPr dirty="0"/>
              <a:t>In other words, will the market shift in </a:t>
            </a:r>
            <a:r>
              <a:rPr i="1" dirty="0"/>
              <a:t>some direction</a:t>
            </a:r>
            <a:r>
              <a:rPr dirty="0"/>
              <a:t> by 0.5% or more the next day.</a:t>
            </a:r>
          </a:p>
          <a:p>
            <a:pPr marL="1182624" lvl="1" indent="-591312" defTabSz="2365187">
              <a:lnSpc>
                <a:spcPct val="81000"/>
              </a:lnSpc>
              <a:spcBef>
                <a:spcPts val="4300"/>
              </a:spcBef>
              <a:defRPr sz="4656" b="0"/>
            </a:pPr>
            <a:r>
              <a:rPr dirty="0"/>
              <a:t>Chosen because it yields an even class distribution.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roject Topic"/>
          <p:cNvSpPr txBox="1">
            <a:spLocks noGrp="1"/>
          </p:cNvSpPr>
          <p:nvPr>
            <p:ph type="title"/>
          </p:nvPr>
        </p:nvSpPr>
        <p:spPr>
          <a:prstGeom prst="rect">
            <a:avLst/>
          </a:prstGeom>
        </p:spPr>
        <p:txBody>
          <a:bodyPr/>
          <a:lstStyle/>
          <a:p>
            <a:r>
              <a:t>Project Topic</a:t>
            </a:r>
          </a:p>
        </p:txBody>
      </p:sp>
      <p:sp>
        <p:nvSpPr>
          <p:cNvPr id="176" name="Body Level One…"/>
          <p:cNvSpPr txBox="1">
            <a:spLocks noGrp="1"/>
          </p:cNvSpPr>
          <p:nvPr>
            <p:ph type="body" idx="21"/>
          </p:nvPr>
        </p:nvSpPr>
        <p:spPr>
          <a:xfrm>
            <a:off x="1206500" y="3189331"/>
            <a:ext cx="21971001" cy="825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597408" indent="-597408" defTabSz="2389571">
              <a:spcBef>
                <a:spcPts val="4400"/>
              </a:spcBef>
              <a:defRPr sz="5194"/>
            </a:pPr>
            <a:r>
              <a:t>Financial Analytics is a rapidly evolving field</a:t>
            </a:r>
          </a:p>
          <a:p>
            <a:pPr marL="597408" indent="-597408" defTabSz="2389571">
              <a:spcBef>
                <a:spcPts val="4400"/>
              </a:spcBef>
              <a:defRPr sz="5194"/>
            </a:pPr>
            <a:r>
              <a:t>Intention is to build an algorithmic model to predict future stock price movement from S&amp;P 500 market data</a:t>
            </a:r>
          </a:p>
          <a:p>
            <a:pPr marL="597408" indent="-597408" defTabSz="2389571">
              <a:spcBef>
                <a:spcPts val="4400"/>
              </a:spcBef>
              <a:defRPr sz="5194"/>
            </a:pPr>
            <a:r>
              <a:t>Can a model be built that outperforms similar models from research, which are now 5-10 years old?</a:t>
            </a:r>
          </a:p>
          <a:p>
            <a:pPr marL="597408" indent="-597408" defTabSz="2389571">
              <a:spcBef>
                <a:spcPts val="4400"/>
              </a:spcBef>
              <a:defRPr sz="5194"/>
            </a:pPr>
            <a:r>
              <a:t>Project builds on AI Finance Analytics research done by Ryan for Big Data Analytics course</a:t>
            </a:r>
          </a:p>
          <a:p>
            <a:pPr marL="597408" indent="-597408" defTabSz="2389571">
              <a:spcBef>
                <a:spcPts val="4400"/>
              </a:spcBef>
              <a:defRPr sz="5194"/>
            </a:pPr>
            <a:r>
              <a:t>Aim to utilize new/experimental models to achieve optimal performance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le 1"/>
          <p:cNvSpPr txBox="1">
            <a:spLocks noGrp="1"/>
          </p:cNvSpPr>
          <p:nvPr>
            <p:ph type="title"/>
          </p:nvPr>
        </p:nvSpPr>
        <p:spPr>
          <a:xfrm>
            <a:off x="1206500" y="1079499"/>
            <a:ext cx="21971000" cy="1433165"/>
          </a:xfrm>
          <a:prstGeom prst="rect">
            <a:avLst/>
          </a:prstGeom>
        </p:spPr>
        <p:txBody>
          <a:bodyPr/>
          <a:lstStyle>
            <a:lvl1pPr>
              <a:defRPr spc="-200"/>
            </a:lvl1pPr>
          </a:lstStyle>
          <a:p>
            <a:r>
              <a:t>EDA</a:t>
            </a:r>
          </a:p>
        </p:txBody>
      </p:sp>
      <p:sp>
        <p:nvSpPr>
          <p:cNvPr id="252"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253" name="Text Placeholder 3"/>
          <p:cNvSpPr txBox="1">
            <a:spLocks noGrp="1"/>
          </p:cNvSpPr>
          <p:nvPr>
            <p:ph type="body" idx="21"/>
          </p:nvPr>
        </p:nvSpPr>
        <p:spPr>
          <a:xfrm>
            <a:off x="1206499" y="4248503"/>
            <a:ext cx="11730567"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597408" indent="-597408" defTabSz="2389571">
              <a:lnSpc>
                <a:spcPct val="72000"/>
              </a:lnSpc>
              <a:spcBef>
                <a:spcPts val="4400"/>
              </a:spcBef>
              <a:defRPr sz="3920"/>
            </a:pPr>
            <a:r>
              <a:t>Initial dataset has nearly 100 years of data.</a:t>
            </a:r>
          </a:p>
          <a:p>
            <a:pPr marL="597408" indent="-597408" defTabSz="2389571">
              <a:lnSpc>
                <a:spcPct val="72000"/>
              </a:lnSpc>
              <a:spcBef>
                <a:spcPts val="4400"/>
              </a:spcBef>
              <a:defRPr sz="3920"/>
            </a:pPr>
            <a:r>
              <a:t>Historic changes in economic structures and measurement. </a:t>
            </a:r>
          </a:p>
          <a:p>
            <a:pPr marL="1194816" lvl="1" indent="-597408" defTabSz="2389571">
              <a:lnSpc>
                <a:spcPct val="72000"/>
              </a:lnSpc>
              <a:spcBef>
                <a:spcPts val="4400"/>
              </a:spcBef>
              <a:defRPr sz="3920"/>
            </a:pPr>
            <a:r>
              <a:t>Data prior to 1961 contains the same value for high/low/open/close.</a:t>
            </a:r>
          </a:p>
          <a:p>
            <a:pPr marL="1194816" lvl="1" indent="-597408" defTabSz="2389571">
              <a:lnSpc>
                <a:spcPct val="72000"/>
              </a:lnSpc>
              <a:spcBef>
                <a:spcPts val="4400"/>
              </a:spcBef>
              <a:defRPr sz="3920"/>
            </a:pPr>
            <a:r>
              <a:t>No proper open values until 1982.</a:t>
            </a:r>
          </a:p>
          <a:p>
            <a:pPr marL="1194816" lvl="1" indent="-597408" defTabSz="2389571">
              <a:lnSpc>
                <a:spcPct val="72000"/>
              </a:lnSpc>
              <a:spcBef>
                <a:spcPts val="4400"/>
              </a:spcBef>
              <a:defRPr sz="3920"/>
            </a:pPr>
            <a:r>
              <a:t>Financialization (1980s) &amp; introduction of algorithmic trading (1990s-2000s) restructured markets and may have altered the way markets behave.</a:t>
            </a:r>
          </a:p>
          <a:p>
            <a:pPr marL="1194816" lvl="1" indent="-597408" defTabSz="2389571">
              <a:lnSpc>
                <a:spcPct val="72000"/>
              </a:lnSpc>
              <a:spcBef>
                <a:spcPts val="4400"/>
              </a:spcBef>
              <a:defRPr sz="3920"/>
            </a:pPr>
            <a:r>
              <a:t>Start point of May 2004 chosen to match time range of model 1.</a:t>
            </a:r>
          </a:p>
        </p:txBody>
      </p:sp>
      <p:pic>
        <p:nvPicPr>
          <p:cNvPr id="254" name="Picture 7" descr="Picture 7"/>
          <p:cNvPicPr>
            <a:picLocks noChangeAspect="1"/>
          </p:cNvPicPr>
          <p:nvPr/>
        </p:nvPicPr>
        <p:blipFill>
          <a:blip r:embed="rId2"/>
          <a:stretch>
            <a:fillRect/>
          </a:stretch>
        </p:blipFill>
        <p:spPr>
          <a:xfrm>
            <a:off x="12937066" y="4601500"/>
            <a:ext cx="10240434" cy="80350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1"/>
          <p:cNvSpPr txBox="1">
            <a:spLocks noGrp="1"/>
          </p:cNvSpPr>
          <p:nvPr>
            <p:ph type="title"/>
          </p:nvPr>
        </p:nvSpPr>
        <p:spPr>
          <a:xfrm>
            <a:off x="1206500" y="1079499"/>
            <a:ext cx="21971000" cy="1433165"/>
          </a:xfrm>
          <a:prstGeom prst="rect">
            <a:avLst/>
          </a:prstGeom>
        </p:spPr>
        <p:txBody>
          <a:bodyPr/>
          <a:lstStyle>
            <a:lvl1pPr>
              <a:defRPr spc="-200"/>
            </a:lvl1pPr>
          </a:lstStyle>
          <a:p>
            <a:r>
              <a:t>EDA</a:t>
            </a:r>
          </a:p>
        </p:txBody>
      </p:sp>
      <p:sp>
        <p:nvSpPr>
          <p:cNvPr id="257"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258" name="Text Placeholder 3"/>
          <p:cNvSpPr txBox="1">
            <a:spLocks noGrp="1"/>
          </p:cNvSpPr>
          <p:nvPr>
            <p:ph type="body" idx="21"/>
          </p:nvPr>
        </p:nvSpPr>
        <p:spPr>
          <a:xfrm>
            <a:off x="1206499" y="4248503"/>
            <a:ext cx="11730567"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Redundant variables:</a:t>
            </a:r>
          </a:p>
          <a:p>
            <a:pPr lvl="1"/>
            <a:r>
              <a:t>We drop date so that our model is not simply predicting historic performance by memorizing dates.</a:t>
            </a:r>
          </a:p>
          <a:p>
            <a:pPr lvl="1"/>
            <a:r>
              <a:t>We drop close, in favor of only using adjusted close, since these will likely be very similar.</a:t>
            </a:r>
          </a:p>
        </p:txBody>
      </p:sp>
      <p:pic>
        <p:nvPicPr>
          <p:cNvPr id="259" name="Picture 7" descr="Picture 7"/>
          <p:cNvPicPr>
            <a:picLocks noChangeAspect="1"/>
          </p:cNvPicPr>
          <p:nvPr/>
        </p:nvPicPr>
        <p:blipFill>
          <a:blip r:embed="rId2"/>
          <a:stretch>
            <a:fillRect/>
          </a:stretch>
        </p:blipFill>
        <p:spPr>
          <a:xfrm>
            <a:off x="12937066" y="4601500"/>
            <a:ext cx="10240434" cy="80350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xfrm>
            <a:off x="1206500" y="1079499"/>
            <a:ext cx="21971000" cy="1433165"/>
          </a:xfrm>
          <a:prstGeom prst="rect">
            <a:avLst/>
          </a:prstGeom>
        </p:spPr>
        <p:txBody>
          <a:bodyPr/>
          <a:lstStyle>
            <a:lvl1pPr>
              <a:defRPr spc="-200"/>
            </a:lvl1pPr>
          </a:lstStyle>
          <a:p>
            <a:r>
              <a:t>Clustering</a:t>
            </a:r>
          </a:p>
        </p:txBody>
      </p:sp>
      <p:sp>
        <p:nvSpPr>
          <p:cNvPr id="262" name="Text Placeholder 3"/>
          <p:cNvSpPr txBox="1">
            <a:spLocks noGrp="1"/>
          </p:cNvSpPr>
          <p:nvPr>
            <p:ph type="body" sz="half" idx="1"/>
          </p:nvPr>
        </p:nvSpPr>
        <p:spPr>
          <a:xfrm>
            <a:off x="579966" y="2512661"/>
            <a:ext cx="11612034" cy="10123838"/>
          </a:xfrm>
          <a:prstGeom prst="rect">
            <a:avLst/>
          </a:prstGeom>
        </p:spPr>
        <p:txBody>
          <a:bodyPr lIns="50800" tIns="50800" rIns="50800" bIns="50800"/>
          <a:lstStyle/>
          <a:p>
            <a:pPr marL="609600" indent="-609600" defTabSz="2438337">
              <a:lnSpc>
                <a:spcPct val="90000"/>
              </a:lnSpc>
              <a:spcBef>
                <a:spcPts val="4500"/>
              </a:spcBef>
              <a:buSzPct val="123000"/>
              <a:buChar char="•"/>
              <a:defRPr sz="4800" b="0"/>
            </a:pPr>
            <a:r>
              <a:t>We did not expect to find meaningful clusters in our data, but we investigated anyway. </a:t>
            </a:r>
          </a:p>
          <a:p>
            <a:pPr marL="609600" indent="-609600" defTabSz="2438337">
              <a:lnSpc>
                <a:spcPct val="90000"/>
              </a:lnSpc>
              <a:spcBef>
                <a:spcPts val="4500"/>
              </a:spcBef>
              <a:buSzPct val="123000"/>
              <a:buChar char="•"/>
              <a:defRPr sz="4800" b="0"/>
            </a:pPr>
            <a:r>
              <a:t>Volume is the one variable that yielded anything worth noting. Higher next-day magnitudes seem to associate with higher current-day volume.</a:t>
            </a:r>
          </a:p>
        </p:txBody>
      </p:sp>
      <p:pic>
        <p:nvPicPr>
          <p:cNvPr id="263" name="Picture 5" descr="Picture 5"/>
          <p:cNvPicPr>
            <a:picLocks noChangeAspect="1"/>
          </p:cNvPicPr>
          <p:nvPr/>
        </p:nvPicPr>
        <p:blipFill>
          <a:blip r:embed="rId2"/>
          <a:stretch>
            <a:fillRect/>
          </a:stretch>
        </p:blipFill>
        <p:spPr>
          <a:xfrm>
            <a:off x="12192000" y="2574805"/>
            <a:ext cx="12192000" cy="957029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xfrm>
            <a:off x="1206500" y="1079499"/>
            <a:ext cx="21971000" cy="1433165"/>
          </a:xfrm>
          <a:prstGeom prst="rect">
            <a:avLst/>
          </a:prstGeom>
        </p:spPr>
        <p:txBody>
          <a:bodyPr/>
          <a:lstStyle>
            <a:lvl1pPr>
              <a:defRPr spc="-200"/>
            </a:lvl1pPr>
          </a:lstStyle>
          <a:p>
            <a:r>
              <a:t>Scaling &amp; Dimensionality Reduction</a:t>
            </a:r>
          </a:p>
        </p:txBody>
      </p:sp>
      <p:sp>
        <p:nvSpPr>
          <p:cNvPr id="266" name="Text Placeholder 3"/>
          <p:cNvSpPr txBox="1">
            <a:spLocks noGrp="1"/>
          </p:cNvSpPr>
          <p:nvPr>
            <p:ph type="body" sz="half" idx="1"/>
          </p:nvPr>
        </p:nvSpPr>
        <p:spPr>
          <a:xfrm>
            <a:off x="1206500" y="2709332"/>
            <a:ext cx="10985500" cy="9795185"/>
          </a:xfrm>
          <a:prstGeom prst="rect">
            <a:avLst/>
          </a:prstGeom>
        </p:spPr>
        <p:txBody>
          <a:bodyPr lIns="50800" tIns="50800" rIns="50800" bIns="50800"/>
          <a:lstStyle/>
          <a:p>
            <a:pPr marL="609600" indent="-609600" defTabSz="2438337">
              <a:lnSpc>
                <a:spcPct val="90000"/>
              </a:lnSpc>
              <a:spcBef>
                <a:spcPts val="4500"/>
              </a:spcBef>
              <a:buSzPct val="123000"/>
              <a:buChar char="•"/>
              <a:defRPr sz="4800" b="0"/>
            </a:pPr>
            <a:r>
              <a:t>We create 2 additional X datasets: </a:t>
            </a:r>
          </a:p>
          <a:p>
            <a:pPr marL="1219200" lvl="1" indent="-609600" defTabSz="2438337">
              <a:lnSpc>
                <a:spcPct val="90000"/>
              </a:lnSpc>
              <a:spcBef>
                <a:spcPts val="4500"/>
              </a:spcBef>
              <a:defRPr sz="4800" b="0"/>
            </a:pPr>
            <a:r>
              <a:t>One scaled with mean &amp; stdv.</a:t>
            </a:r>
          </a:p>
          <a:p>
            <a:pPr marL="1219200" lvl="1" indent="-609600" defTabSz="2438337">
              <a:lnSpc>
                <a:spcPct val="90000"/>
              </a:lnSpc>
              <a:spcBef>
                <a:spcPts val="4500"/>
              </a:spcBef>
              <a:defRPr sz="4800" b="0"/>
            </a:pPr>
            <a:r>
              <a:t>One reduced to one feature by PCA</a:t>
            </a:r>
          </a:p>
          <a:p>
            <a:pPr marL="1828800" lvl="2" indent="-609600" defTabSz="2438337">
              <a:lnSpc>
                <a:spcPct val="90000"/>
              </a:lnSpc>
              <a:spcBef>
                <a:spcPts val="4500"/>
              </a:spcBef>
              <a:defRPr sz="4800" b="0"/>
            </a:pPr>
            <a:r>
              <a:t>Initially tried reducing to 5 features (see right).</a:t>
            </a:r>
          </a:p>
        </p:txBody>
      </p:sp>
      <p:pic>
        <p:nvPicPr>
          <p:cNvPr id="267" name="Picture 5" descr="Picture 5"/>
          <p:cNvPicPr>
            <a:picLocks noChangeAspect="1"/>
          </p:cNvPicPr>
          <p:nvPr/>
        </p:nvPicPr>
        <p:blipFill>
          <a:blip r:embed="rId2"/>
          <a:stretch>
            <a:fillRect/>
          </a:stretch>
        </p:blipFill>
        <p:spPr>
          <a:xfrm>
            <a:off x="11266413" y="2380678"/>
            <a:ext cx="12694254" cy="10123839"/>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xfrm>
            <a:off x="1206500" y="1079499"/>
            <a:ext cx="21971000" cy="1433165"/>
          </a:xfrm>
          <a:prstGeom prst="rect">
            <a:avLst/>
          </a:prstGeom>
        </p:spPr>
        <p:txBody>
          <a:bodyPr/>
          <a:lstStyle>
            <a:lvl1pPr>
              <a:defRPr spc="-200"/>
            </a:lvl1pPr>
          </a:lstStyle>
          <a:p>
            <a:r>
              <a:t>Logistic Regression Model</a:t>
            </a:r>
          </a:p>
        </p:txBody>
      </p:sp>
      <p:sp>
        <p:nvSpPr>
          <p:cNvPr id="270" name="Text Placeholder 3"/>
          <p:cNvSpPr txBox="1">
            <a:spLocks noGrp="1"/>
          </p:cNvSpPr>
          <p:nvPr>
            <p:ph type="body" sz="half" idx="1"/>
          </p:nvPr>
        </p:nvSpPr>
        <p:spPr>
          <a:xfrm>
            <a:off x="1206500" y="4248503"/>
            <a:ext cx="9277350" cy="8256014"/>
          </a:xfrm>
          <a:prstGeom prst="rect">
            <a:avLst/>
          </a:prstGeom>
        </p:spPr>
        <p:txBody>
          <a:bodyPr lIns="50800" tIns="50800" rIns="50800" bIns="50800"/>
          <a:lstStyle/>
          <a:p>
            <a:pPr marL="609600" indent="-609600" defTabSz="2438337">
              <a:lnSpc>
                <a:spcPct val="90000"/>
              </a:lnSpc>
              <a:spcBef>
                <a:spcPts val="4500"/>
              </a:spcBef>
              <a:buSzPct val="123000"/>
              <a:buChar char="•"/>
              <a:defRPr sz="4800" b="0"/>
            </a:pPr>
            <a:r>
              <a:t>Logistic regression performs poorly on both the original and dimensionally-reduced data. </a:t>
            </a:r>
          </a:p>
          <a:p>
            <a:pPr marL="609600" indent="-609600" defTabSz="2438337">
              <a:lnSpc>
                <a:spcPct val="90000"/>
              </a:lnSpc>
              <a:spcBef>
                <a:spcPts val="4500"/>
              </a:spcBef>
              <a:buSzPct val="123000"/>
              <a:buChar char="•"/>
              <a:defRPr sz="4800" b="0"/>
            </a:pPr>
            <a:r>
              <a:t>Optimized model achieves max training AUC ≈ 0.61.</a:t>
            </a:r>
          </a:p>
          <a:p>
            <a:pPr marL="609600" indent="-609600" defTabSz="2438337">
              <a:lnSpc>
                <a:spcPct val="90000"/>
              </a:lnSpc>
              <a:spcBef>
                <a:spcPts val="4500"/>
              </a:spcBef>
              <a:buSzPct val="123000"/>
              <a:buChar char="•"/>
              <a:defRPr sz="4800" b="0"/>
            </a:pPr>
            <a:r>
              <a:t>Logistic regression does not necessitate feature scaling, and using the scaled data does not improve performance.</a:t>
            </a:r>
          </a:p>
        </p:txBody>
      </p:sp>
      <p:pic>
        <p:nvPicPr>
          <p:cNvPr id="271" name="Picture 5" descr="Picture 5"/>
          <p:cNvPicPr>
            <a:picLocks noChangeAspect="1"/>
          </p:cNvPicPr>
          <p:nvPr/>
        </p:nvPicPr>
        <p:blipFill>
          <a:blip r:embed="rId2"/>
          <a:stretch>
            <a:fillRect/>
          </a:stretch>
        </p:blipFill>
        <p:spPr>
          <a:xfrm>
            <a:off x="12192000" y="4639874"/>
            <a:ext cx="11021484" cy="4086964"/>
          </a:xfrm>
          <a:prstGeom prst="rect">
            <a:avLst/>
          </a:prstGeom>
          <a:ln w="12700">
            <a:miter lim="400000"/>
          </a:ln>
        </p:spPr>
      </p:pic>
      <p:sp>
        <p:nvSpPr>
          <p:cNvPr id="272" name="TextBox 6"/>
          <p:cNvSpPr txBox="1"/>
          <p:nvPr/>
        </p:nvSpPr>
        <p:spPr>
          <a:xfrm>
            <a:off x="13484646" y="3172052"/>
            <a:ext cx="8791461" cy="808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Optimized LogReg classifier</a:t>
            </a:r>
          </a:p>
        </p:txBody>
      </p:sp>
      <p:pic>
        <p:nvPicPr>
          <p:cNvPr id="273" name="Picture 8" descr="Picture 8"/>
          <p:cNvPicPr>
            <a:picLocks noChangeAspect="1"/>
          </p:cNvPicPr>
          <p:nvPr/>
        </p:nvPicPr>
        <p:blipFill>
          <a:blip r:embed="rId3"/>
          <a:stretch>
            <a:fillRect/>
          </a:stretch>
        </p:blipFill>
        <p:spPr>
          <a:xfrm>
            <a:off x="13183313" y="9385955"/>
            <a:ext cx="9157529" cy="233599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itle 1"/>
          <p:cNvSpPr txBox="1">
            <a:spLocks noGrp="1"/>
          </p:cNvSpPr>
          <p:nvPr>
            <p:ph type="title"/>
          </p:nvPr>
        </p:nvSpPr>
        <p:spPr>
          <a:xfrm>
            <a:off x="1206500" y="1079499"/>
            <a:ext cx="21971000" cy="1433165"/>
          </a:xfrm>
          <a:prstGeom prst="rect">
            <a:avLst/>
          </a:prstGeom>
        </p:spPr>
        <p:txBody>
          <a:bodyPr/>
          <a:lstStyle>
            <a:lvl1pPr>
              <a:defRPr spc="-200"/>
            </a:lvl1pPr>
          </a:lstStyle>
          <a:p>
            <a:r>
              <a:t>KNN Model</a:t>
            </a:r>
          </a:p>
        </p:txBody>
      </p:sp>
      <p:sp>
        <p:nvSpPr>
          <p:cNvPr id="276" name="Text Placeholder 3"/>
          <p:cNvSpPr txBox="1">
            <a:spLocks noGrp="1"/>
          </p:cNvSpPr>
          <p:nvPr>
            <p:ph type="body" sz="half" idx="1"/>
          </p:nvPr>
        </p:nvSpPr>
        <p:spPr>
          <a:xfrm>
            <a:off x="1206500" y="4450812"/>
            <a:ext cx="10274300" cy="6518235"/>
          </a:xfrm>
          <a:prstGeom prst="rect">
            <a:avLst/>
          </a:prstGeom>
        </p:spPr>
        <p:txBody>
          <a:bodyPr lIns="50800" tIns="50800" rIns="50800" bIns="50800"/>
          <a:lstStyle/>
          <a:p>
            <a:pPr marL="609600" indent="-609600" defTabSz="2438337">
              <a:lnSpc>
                <a:spcPct val="90000"/>
              </a:lnSpc>
              <a:spcBef>
                <a:spcPts val="4500"/>
              </a:spcBef>
              <a:buSzPct val="123000"/>
              <a:buChar char="•"/>
              <a:defRPr sz="4800" b="0"/>
            </a:pPr>
            <a:r>
              <a:rPr dirty="0"/>
              <a:t>KNN model performs poorly on the reduced data &amp; only as well as the </a:t>
            </a:r>
            <a:r>
              <a:rPr dirty="0" err="1"/>
              <a:t>LogReg</a:t>
            </a:r>
            <a:r>
              <a:rPr dirty="0"/>
              <a:t> model on the original data.</a:t>
            </a:r>
          </a:p>
          <a:p>
            <a:pPr marL="609600" indent="-609600" defTabSz="2438337">
              <a:lnSpc>
                <a:spcPct val="90000"/>
              </a:lnSpc>
              <a:spcBef>
                <a:spcPts val="4500"/>
              </a:spcBef>
              <a:buSzPct val="123000"/>
              <a:buChar char="•"/>
              <a:defRPr sz="4800" b="0"/>
            </a:pPr>
            <a:r>
              <a:rPr dirty="0"/>
              <a:t>KNNs can benefit from scaling, and our optimized model using scaled data achieves max training AUC </a:t>
            </a:r>
            <a:r>
              <a:rPr dirty="0">
                <a:latin typeface="Calibri"/>
                <a:ea typeface="Calibri"/>
                <a:cs typeface="Calibri"/>
                <a:sym typeface="Calibri"/>
              </a:rPr>
              <a:t>≈ 0.66.</a:t>
            </a:r>
          </a:p>
        </p:txBody>
      </p:sp>
      <p:sp>
        <p:nvSpPr>
          <p:cNvPr id="277" name="TextBox 6"/>
          <p:cNvSpPr txBox="1"/>
          <p:nvPr/>
        </p:nvSpPr>
        <p:spPr>
          <a:xfrm>
            <a:off x="13013369" y="2780682"/>
            <a:ext cx="9011799" cy="808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t>Optimized KNN</a:t>
            </a:r>
          </a:p>
        </p:txBody>
      </p:sp>
      <p:pic>
        <p:nvPicPr>
          <p:cNvPr id="278" name="Picture 8" descr="Picture 8"/>
          <p:cNvPicPr>
            <a:picLocks noChangeAspect="1"/>
          </p:cNvPicPr>
          <p:nvPr/>
        </p:nvPicPr>
        <p:blipFill>
          <a:blip r:embed="rId2"/>
          <a:stretch>
            <a:fillRect/>
          </a:stretch>
        </p:blipFill>
        <p:spPr>
          <a:xfrm>
            <a:off x="12192000" y="4091290"/>
            <a:ext cx="11409572" cy="3258489"/>
          </a:xfrm>
          <a:prstGeom prst="rect">
            <a:avLst/>
          </a:prstGeom>
          <a:ln w="12700">
            <a:miter lim="400000"/>
          </a:ln>
        </p:spPr>
      </p:pic>
      <p:pic>
        <p:nvPicPr>
          <p:cNvPr id="279" name="Picture 10" descr="Picture 10"/>
          <p:cNvPicPr>
            <a:picLocks noChangeAspect="1"/>
          </p:cNvPicPr>
          <p:nvPr/>
        </p:nvPicPr>
        <p:blipFill>
          <a:blip r:embed="rId3"/>
          <a:stretch>
            <a:fillRect/>
          </a:stretch>
        </p:blipFill>
        <p:spPr>
          <a:xfrm>
            <a:off x="13553197" y="7849458"/>
            <a:ext cx="9211195" cy="2157899"/>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1"/>
          <p:cNvSpPr txBox="1">
            <a:spLocks noGrp="1"/>
          </p:cNvSpPr>
          <p:nvPr>
            <p:ph type="title"/>
          </p:nvPr>
        </p:nvSpPr>
        <p:spPr>
          <a:xfrm>
            <a:off x="1206500" y="1079499"/>
            <a:ext cx="21971000" cy="1433165"/>
          </a:xfrm>
          <a:prstGeom prst="rect">
            <a:avLst/>
          </a:prstGeom>
        </p:spPr>
        <p:txBody>
          <a:bodyPr/>
          <a:lstStyle>
            <a:lvl1pPr>
              <a:defRPr spc="-200"/>
            </a:lvl1pPr>
          </a:lstStyle>
          <a:p>
            <a:r>
              <a:t>Support Vector Machine Model</a:t>
            </a:r>
          </a:p>
        </p:txBody>
      </p:sp>
      <p:sp>
        <p:nvSpPr>
          <p:cNvPr id="282" name="Text Placeholder 3"/>
          <p:cNvSpPr txBox="1">
            <a:spLocks noGrp="1"/>
          </p:cNvSpPr>
          <p:nvPr>
            <p:ph type="body" sz="half" idx="1"/>
          </p:nvPr>
        </p:nvSpPr>
        <p:spPr>
          <a:xfrm>
            <a:off x="1206500" y="4248503"/>
            <a:ext cx="10985500" cy="8256014"/>
          </a:xfrm>
          <a:prstGeom prst="rect">
            <a:avLst/>
          </a:prstGeom>
        </p:spPr>
        <p:txBody>
          <a:bodyPr lIns="50800" tIns="50800" rIns="50800" bIns="50800">
            <a:normAutofit lnSpcReduction="10000"/>
          </a:bodyPr>
          <a:lstStyle/>
          <a:p>
            <a:pPr marL="609600" indent="-609600" defTabSz="2438337">
              <a:lnSpc>
                <a:spcPct val="90000"/>
              </a:lnSpc>
              <a:spcBef>
                <a:spcPts val="4500"/>
              </a:spcBef>
              <a:buSzPct val="123000"/>
              <a:buChar char="•"/>
              <a:defRPr sz="4800" b="0"/>
            </a:pPr>
            <a:r>
              <a:rPr lang="en-US" dirty="0"/>
              <a:t>An SVM classifier produces our strongest model so far in terms of AUC &amp; accuracy, but not in terms of F1. AUC </a:t>
            </a:r>
            <a:r>
              <a:rPr lang="en-US" dirty="0">
                <a:latin typeface="Calibri"/>
                <a:ea typeface="Calibri"/>
                <a:cs typeface="Calibri"/>
                <a:sym typeface="Calibri"/>
              </a:rPr>
              <a:t>≈ 0.72.</a:t>
            </a:r>
          </a:p>
          <a:p>
            <a:pPr marL="609600" indent="-609600" defTabSz="2438337">
              <a:lnSpc>
                <a:spcPct val="90000"/>
              </a:lnSpc>
              <a:spcBef>
                <a:spcPts val="4500"/>
              </a:spcBef>
              <a:buSzPct val="123000"/>
              <a:buChar char="•"/>
              <a:defRPr sz="4800" b="0"/>
            </a:pPr>
            <a:r>
              <a:rPr lang="en-US" dirty="0">
                <a:latin typeface="Calibri"/>
                <a:ea typeface="Calibri"/>
                <a:cs typeface="Calibri"/>
                <a:sym typeface="Calibri"/>
              </a:rPr>
              <a:t>This strong performance may be partially attributed to SVMs strength with high-dimensional data.</a:t>
            </a:r>
          </a:p>
          <a:p>
            <a:pPr marL="609600" indent="-609600" defTabSz="2438337">
              <a:lnSpc>
                <a:spcPct val="90000"/>
              </a:lnSpc>
              <a:spcBef>
                <a:spcPts val="4500"/>
              </a:spcBef>
              <a:buSzPct val="123000"/>
              <a:buChar char="•"/>
              <a:defRPr sz="4800" b="0"/>
            </a:pPr>
            <a:r>
              <a:rPr lang="en-US" dirty="0">
                <a:latin typeface="Calibri"/>
                <a:ea typeface="Calibri"/>
                <a:cs typeface="Calibri"/>
                <a:sym typeface="Calibri"/>
              </a:rPr>
              <a:t>Notably, a linear kernel outperforms alternative kernel types, implying most of the “signal” in our data lies in linear (vs non-linear) trends.</a:t>
            </a:r>
            <a:endParaRPr dirty="0"/>
          </a:p>
        </p:txBody>
      </p:sp>
      <p:pic>
        <p:nvPicPr>
          <p:cNvPr id="283" name="Picture 5" descr="Picture 5"/>
          <p:cNvPicPr>
            <a:picLocks noChangeAspect="1"/>
          </p:cNvPicPr>
          <p:nvPr/>
        </p:nvPicPr>
        <p:blipFill>
          <a:blip r:embed="rId2"/>
          <a:stretch>
            <a:fillRect/>
          </a:stretch>
        </p:blipFill>
        <p:spPr>
          <a:xfrm>
            <a:off x="13500602" y="5636648"/>
            <a:ext cx="9491378" cy="2581731"/>
          </a:xfrm>
          <a:prstGeom prst="rect">
            <a:avLst/>
          </a:prstGeom>
          <a:ln w="12700">
            <a:miter lim="400000"/>
          </a:ln>
        </p:spPr>
      </p:pic>
      <p:sp>
        <p:nvSpPr>
          <p:cNvPr id="284" name="TextBox 6"/>
          <p:cNvSpPr txBox="1"/>
          <p:nvPr/>
        </p:nvSpPr>
        <p:spPr>
          <a:xfrm>
            <a:off x="16031900" y="4435699"/>
            <a:ext cx="4428780" cy="808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Optimized SVC</a:t>
            </a:r>
          </a:p>
        </p:txBody>
      </p:sp>
      <p:pic>
        <p:nvPicPr>
          <p:cNvPr id="285" name="Picture 8" descr="Picture 8"/>
          <p:cNvPicPr>
            <a:picLocks noChangeAspect="1"/>
          </p:cNvPicPr>
          <p:nvPr/>
        </p:nvPicPr>
        <p:blipFill>
          <a:blip r:embed="rId3"/>
          <a:stretch>
            <a:fillRect/>
          </a:stretch>
        </p:blipFill>
        <p:spPr>
          <a:xfrm>
            <a:off x="14231058" y="8467372"/>
            <a:ext cx="8030467" cy="210882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le 1"/>
          <p:cNvSpPr txBox="1">
            <a:spLocks noGrp="1"/>
          </p:cNvSpPr>
          <p:nvPr>
            <p:ph type="title"/>
          </p:nvPr>
        </p:nvSpPr>
        <p:spPr>
          <a:xfrm>
            <a:off x="1206500" y="1079499"/>
            <a:ext cx="21971000" cy="1433165"/>
          </a:xfrm>
          <a:prstGeom prst="rect">
            <a:avLst/>
          </a:prstGeom>
        </p:spPr>
        <p:txBody>
          <a:bodyPr/>
          <a:lstStyle>
            <a:lvl1pPr>
              <a:defRPr spc="-200"/>
            </a:lvl1pPr>
          </a:lstStyle>
          <a:p>
            <a:r>
              <a:rPr dirty="0" err="1"/>
              <a:t>XGBoost</a:t>
            </a:r>
            <a:r>
              <a:rPr dirty="0"/>
              <a:t> Model</a:t>
            </a:r>
          </a:p>
        </p:txBody>
      </p:sp>
      <p:sp>
        <p:nvSpPr>
          <p:cNvPr id="288" name="Text Placeholder 2"/>
          <p:cNvSpPr txBox="1">
            <a:spLocks noGrp="1"/>
          </p:cNvSpPr>
          <p:nvPr>
            <p:ph type="body" sz="quarter" idx="1"/>
          </p:nvPr>
        </p:nvSpPr>
        <p:spPr>
          <a:xfrm>
            <a:off x="1206500" y="2372961"/>
            <a:ext cx="21971000" cy="934780"/>
          </a:xfrm>
          <a:prstGeom prst="rect">
            <a:avLst/>
          </a:prstGeom>
        </p:spPr>
        <p:txBody>
          <a:bodyPr/>
          <a:lstStyle/>
          <a:p>
            <a:r>
              <a:t>Plus, Feature Importances</a:t>
            </a:r>
          </a:p>
        </p:txBody>
      </p:sp>
      <p:sp>
        <p:nvSpPr>
          <p:cNvPr id="289" name="Text Placeholder 3"/>
          <p:cNvSpPr txBox="1">
            <a:spLocks noGrp="1"/>
          </p:cNvSpPr>
          <p:nvPr>
            <p:ph type="body" idx="21"/>
          </p:nvPr>
        </p:nvSpPr>
        <p:spPr>
          <a:xfrm>
            <a:off x="1206500" y="4148666"/>
            <a:ext cx="10985500" cy="8355850"/>
          </a:xfrm>
          <a:prstGeom prst="rect">
            <a:avLst/>
          </a:prstGeom>
        </p:spPr>
        <p:txBody>
          <a:bodyPr/>
          <a:lstStyle/>
          <a:p>
            <a:r>
              <a:rPr lang="en-US" dirty="0" err="1"/>
              <a:t>XGBoost</a:t>
            </a:r>
            <a:r>
              <a:rPr lang="en-US" dirty="0"/>
              <a:t> optimized with </a:t>
            </a:r>
            <a:r>
              <a:rPr lang="en-US" dirty="0" err="1"/>
              <a:t>Optuna</a:t>
            </a:r>
            <a:r>
              <a:rPr lang="en-US" dirty="0"/>
              <a:t> only achieves AUC </a:t>
            </a:r>
            <a:r>
              <a:rPr lang="en-US" dirty="0">
                <a:latin typeface="Calibri"/>
                <a:ea typeface="Calibri"/>
                <a:cs typeface="Calibri"/>
                <a:sym typeface="Calibri"/>
              </a:rPr>
              <a:t>≈ 0.62.</a:t>
            </a:r>
          </a:p>
          <a:p>
            <a:r>
              <a:rPr lang="en-US" dirty="0"/>
              <a:t>Tree-based methods may perform poorly on high-dimensional data and are also prone to overfitting with high-dimensional data.</a:t>
            </a:r>
          </a:p>
          <a:p>
            <a:r>
              <a:rPr lang="en-US" dirty="0"/>
              <a:t>Tree-based methods may not capture linear relationships as well as other methods (reaffirming our intuition from the SVM model performance).</a:t>
            </a:r>
            <a:endParaRPr dirty="0"/>
          </a:p>
        </p:txBody>
      </p:sp>
      <p:pic>
        <p:nvPicPr>
          <p:cNvPr id="290" name="Picture 7" descr="Picture 7"/>
          <p:cNvPicPr>
            <a:picLocks noChangeAspect="1"/>
          </p:cNvPicPr>
          <p:nvPr/>
        </p:nvPicPr>
        <p:blipFill>
          <a:blip r:embed="rId3"/>
          <a:stretch>
            <a:fillRect/>
          </a:stretch>
        </p:blipFill>
        <p:spPr>
          <a:xfrm>
            <a:off x="12858566" y="3806126"/>
            <a:ext cx="9453649" cy="9276208"/>
          </a:xfrm>
          <a:prstGeom prst="rect">
            <a:avLst/>
          </a:prstGeom>
          <a:ln w="12700">
            <a:miter lim="400000"/>
          </a:ln>
        </p:spPr>
      </p:pic>
      <p:pic>
        <p:nvPicPr>
          <p:cNvPr id="3" name="Picture 2">
            <a:extLst>
              <a:ext uri="{FF2B5EF4-FFF2-40B4-BE49-F238E27FC236}">
                <a16:creationId xmlns:a16="http://schemas.microsoft.com/office/drawing/2014/main" id="{4CD79849-056C-4B27-AE89-2425DD091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9741" y="2148264"/>
            <a:ext cx="6591300" cy="1384173"/>
          </a:xfrm>
          <a:prstGeom prst="rect">
            <a:avLst/>
          </a:prstGeom>
        </p:spPr>
      </p:pic>
      <p:pic>
        <p:nvPicPr>
          <p:cNvPr id="5" name="Picture 4">
            <a:extLst>
              <a:ext uri="{FF2B5EF4-FFF2-40B4-BE49-F238E27FC236}">
                <a16:creationId xmlns:a16="http://schemas.microsoft.com/office/drawing/2014/main" id="{69CDFC2D-D1E0-4D98-8625-9BE8147856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7842" y="-842618"/>
            <a:ext cx="7875098" cy="437505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itle 1"/>
          <p:cNvSpPr txBox="1">
            <a:spLocks noGrp="1"/>
          </p:cNvSpPr>
          <p:nvPr>
            <p:ph type="title"/>
          </p:nvPr>
        </p:nvSpPr>
        <p:spPr>
          <a:xfrm>
            <a:off x="1206500" y="1079499"/>
            <a:ext cx="21971000" cy="1433165"/>
          </a:xfrm>
          <a:prstGeom prst="rect">
            <a:avLst/>
          </a:prstGeom>
        </p:spPr>
        <p:txBody>
          <a:bodyPr/>
          <a:lstStyle>
            <a:lvl1pPr>
              <a:defRPr spc="-200"/>
            </a:lvl1pPr>
          </a:lstStyle>
          <a:p>
            <a:r>
              <a:t>XGBoost Model</a:t>
            </a:r>
          </a:p>
        </p:txBody>
      </p:sp>
      <p:sp>
        <p:nvSpPr>
          <p:cNvPr id="293" name="Text Placeholder 2"/>
          <p:cNvSpPr txBox="1">
            <a:spLocks noGrp="1"/>
          </p:cNvSpPr>
          <p:nvPr>
            <p:ph type="body" sz="quarter" idx="1"/>
          </p:nvPr>
        </p:nvSpPr>
        <p:spPr>
          <a:xfrm>
            <a:off x="1206500" y="2372961"/>
            <a:ext cx="21971000" cy="934780"/>
          </a:xfrm>
          <a:prstGeom prst="rect">
            <a:avLst/>
          </a:prstGeom>
        </p:spPr>
        <p:txBody>
          <a:bodyPr/>
          <a:lstStyle/>
          <a:p>
            <a:r>
              <a:t>Plus, Feature Importances</a:t>
            </a:r>
          </a:p>
        </p:txBody>
      </p:sp>
      <p:sp>
        <p:nvSpPr>
          <p:cNvPr id="294" name="Text Placeholder 3"/>
          <p:cNvSpPr txBox="1">
            <a:spLocks noGrp="1"/>
          </p:cNvSpPr>
          <p:nvPr>
            <p:ph type="body" idx="21"/>
          </p:nvPr>
        </p:nvSpPr>
        <p:spPr>
          <a:xfrm>
            <a:off x="1206500" y="4148666"/>
            <a:ext cx="10985500" cy="8355850"/>
          </a:xfrm>
          <a:prstGeom prst="rect">
            <a:avLst/>
          </a:prstGeom>
        </p:spPr>
        <p:txBody>
          <a:bodyPr/>
          <a:lstStyle/>
          <a:p>
            <a:r>
              <a:rPr lang="en-US" dirty="0"/>
              <a:t>We also took this opportunity to inspect feature </a:t>
            </a:r>
            <a:r>
              <a:rPr lang="en-US" dirty="0" err="1"/>
              <a:t>importances</a:t>
            </a:r>
            <a:r>
              <a:rPr lang="en-US" dirty="0"/>
              <a:t>.</a:t>
            </a:r>
          </a:p>
          <a:p>
            <a:r>
              <a:rPr lang="en-US" dirty="0"/>
              <a:t>Relatively distributed. </a:t>
            </a:r>
          </a:p>
          <a:p>
            <a:r>
              <a:rPr lang="en-US" dirty="0" err="1"/>
              <a:t>AdjustedClose</a:t>
            </a:r>
            <a:r>
              <a:rPr lang="en-US" dirty="0"/>
              <a:t> Lag4 &amp; Volume Lag3 most important.</a:t>
            </a:r>
          </a:p>
          <a:p>
            <a:r>
              <a:rPr lang="en-US" dirty="0"/>
              <a:t>Across all variables, Lag3 to Lag4 appears to be most significant.</a:t>
            </a:r>
            <a:endParaRPr dirty="0"/>
          </a:p>
        </p:txBody>
      </p:sp>
      <p:pic>
        <p:nvPicPr>
          <p:cNvPr id="295" name="Picture 5" descr="Picture 5"/>
          <p:cNvPicPr>
            <a:picLocks noChangeAspect="1"/>
          </p:cNvPicPr>
          <p:nvPr/>
        </p:nvPicPr>
        <p:blipFill>
          <a:blip r:embed="rId2"/>
          <a:stretch>
            <a:fillRect/>
          </a:stretch>
        </p:blipFill>
        <p:spPr>
          <a:xfrm>
            <a:off x="12192000" y="1855707"/>
            <a:ext cx="11768666" cy="1064881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itle 1"/>
          <p:cNvSpPr txBox="1">
            <a:spLocks noGrp="1"/>
          </p:cNvSpPr>
          <p:nvPr>
            <p:ph type="title"/>
          </p:nvPr>
        </p:nvSpPr>
        <p:spPr>
          <a:xfrm>
            <a:off x="1206500" y="1079499"/>
            <a:ext cx="21971000" cy="1433165"/>
          </a:xfrm>
          <a:prstGeom prst="rect">
            <a:avLst/>
          </a:prstGeom>
        </p:spPr>
        <p:txBody>
          <a:bodyPr/>
          <a:lstStyle>
            <a:lvl1pPr>
              <a:defRPr spc="-200"/>
            </a:lvl1pPr>
          </a:lstStyle>
          <a:p>
            <a:r>
              <a:t>Neural Network Model</a:t>
            </a:r>
          </a:p>
        </p:txBody>
      </p:sp>
      <p:sp>
        <p:nvSpPr>
          <p:cNvPr id="298" name="Text Placeholder 3"/>
          <p:cNvSpPr txBox="1">
            <a:spLocks noGrp="1"/>
          </p:cNvSpPr>
          <p:nvPr>
            <p:ph type="body" sz="half" idx="1"/>
          </p:nvPr>
        </p:nvSpPr>
        <p:spPr>
          <a:xfrm>
            <a:off x="1206500" y="2512662"/>
            <a:ext cx="10985500" cy="9991854"/>
          </a:xfrm>
          <a:prstGeom prst="rect">
            <a:avLst/>
          </a:prstGeom>
        </p:spPr>
        <p:txBody>
          <a:bodyPr lIns="50800" tIns="50800" rIns="50800" bIns="50800">
            <a:normAutofit fontScale="92500" lnSpcReduction="20000"/>
          </a:bodyPr>
          <a:lstStyle/>
          <a:p>
            <a:pPr marL="609600" indent="-609600" defTabSz="2438337">
              <a:lnSpc>
                <a:spcPct val="90000"/>
              </a:lnSpc>
              <a:spcBef>
                <a:spcPts val="4500"/>
              </a:spcBef>
              <a:buSzPct val="123000"/>
              <a:buChar char="•"/>
              <a:defRPr sz="4800" b="0"/>
            </a:pPr>
            <a:r>
              <a:rPr lang="en-US" dirty="0"/>
              <a:t>Convolutional neural network performed better than a basic neural network, but not by much. This model does not significantly outperform our other models. AUC </a:t>
            </a:r>
            <a:r>
              <a:rPr lang="en-US" dirty="0">
                <a:latin typeface="Calibri"/>
                <a:ea typeface="Calibri"/>
                <a:cs typeface="Calibri"/>
                <a:sym typeface="Calibri"/>
              </a:rPr>
              <a:t>≈ 0.62.</a:t>
            </a:r>
          </a:p>
          <a:p>
            <a:pPr marL="609600" indent="-609600" defTabSz="2438337">
              <a:lnSpc>
                <a:spcPct val="90000"/>
              </a:lnSpc>
              <a:spcBef>
                <a:spcPts val="4500"/>
              </a:spcBef>
              <a:buSzPct val="123000"/>
              <a:buChar char="•"/>
              <a:defRPr sz="4800" b="0"/>
            </a:pPr>
            <a:r>
              <a:rPr lang="en-US" sz="3600" dirty="0">
                <a:latin typeface="Calibri"/>
                <a:ea typeface="Calibri"/>
                <a:cs typeface="Calibri"/>
                <a:sym typeface="Calibri"/>
              </a:rPr>
              <a:t>Convolution Layer: non-linear trends</a:t>
            </a:r>
          </a:p>
          <a:p>
            <a:pPr marL="609600" indent="-609600" defTabSz="2438337">
              <a:lnSpc>
                <a:spcPct val="90000"/>
              </a:lnSpc>
              <a:spcBef>
                <a:spcPts val="4500"/>
              </a:spcBef>
              <a:buSzPct val="123000"/>
              <a:buChar char="•"/>
              <a:defRPr sz="4800" b="0"/>
            </a:pPr>
            <a:r>
              <a:rPr lang="en-US" sz="3600" dirty="0">
                <a:latin typeface="Calibri"/>
                <a:ea typeface="Calibri"/>
                <a:cs typeface="Calibri"/>
                <a:sym typeface="Calibri"/>
              </a:rPr>
              <a:t>Batch normalization: stabilize &amp; improve training</a:t>
            </a:r>
          </a:p>
          <a:p>
            <a:pPr marL="609600" indent="-609600" defTabSz="2438337">
              <a:lnSpc>
                <a:spcPct val="90000"/>
              </a:lnSpc>
              <a:spcBef>
                <a:spcPts val="4500"/>
              </a:spcBef>
              <a:buSzPct val="123000"/>
              <a:buChar char="•"/>
              <a:defRPr sz="4800" b="0"/>
            </a:pPr>
            <a:r>
              <a:rPr lang="en-US" sz="3600" dirty="0">
                <a:latin typeface="Calibri"/>
                <a:ea typeface="Calibri"/>
                <a:cs typeface="Calibri"/>
                <a:sym typeface="Calibri"/>
              </a:rPr>
              <a:t>Flatten convolution output</a:t>
            </a:r>
          </a:p>
          <a:p>
            <a:pPr marL="609600" indent="-609600" defTabSz="2438337">
              <a:lnSpc>
                <a:spcPct val="90000"/>
              </a:lnSpc>
              <a:spcBef>
                <a:spcPts val="4500"/>
              </a:spcBef>
              <a:buSzPct val="123000"/>
              <a:buChar char="•"/>
              <a:defRPr sz="4800" b="0"/>
            </a:pPr>
            <a:r>
              <a:rPr lang="en-US" sz="3600" dirty="0">
                <a:latin typeface="Calibri"/>
                <a:ea typeface="Calibri"/>
                <a:cs typeface="Calibri"/>
                <a:sym typeface="Calibri"/>
              </a:rPr>
              <a:t>Dropout layer: mitigate overfitting</a:t>
            </a:r>
          </a:p>
          <a:p>
            <a:pPr marL="609600" indent="-609600" defTabSz="2438337">
              <a:lnSpc>
                <a:spcPct val="90000"/>
              </a:lnSpc>
              <a:spcBef>
                <a:spcPts val="4500"/>
              </a:spcBef>
              <a:buSzPct val="123000"/>
              <a:buChar char="•"/>
              <a:defRPr sz="4800" b="0"/>
            </a:pPr>
            <a:r>
              <a:rPr lang="en-US" sz="3600" dirty="0">
                <a:latin typeface="Calibri"/>
                <a:ea typeface="Calibri"/>
                <a:cs typeface="Calibri"/>
                <a:sym typeface="Calibri"/>
              </a:rPr>
              <a:t>Dense layers with </a:t>
            </a:r>
            <a:r>
              <a:rPr lang="en-US" sz="3600" dirty="0" err="1">
                <a:latin typeface="Calibri"/>
                <a:ea typeface="Calibri"/>
                <a:cs typeface="Calibri"/>
                <a:sym typeface="Calibri"/>
              </a:rPr>
              <a:t>relu</a:t>
            </a:r>
            <a:r>
              <a:rPr lang="en-US" sz="3600" dirty="0">
                <a:latin typeface="Calibri"/>
                <a:ea typeface="Calibri"/>
                <a:cs typeface="Calibri"/>
                <a:sym typeface="Calibri"/>
              </a:rPr>
              <a:t> activation</a:t>
            </a:r>
          </a:p>
          <a:p>
            <a:pPr marL="609600" indent="-609600" defTabSz="2438337">
              <a:lnSpc>
                <a:spcPct val="90000"/>
              </a:lnSpc>
              <a:spcBef>
                <a:spcPts val="4500"/>
              </a:spcBef>
              <a:buSzPct val="123000"/>
              <a:buChar char="•"/>
              <a:defRPr sz="4800" b="0"/>
            </a:pPr>
            <a:r>
              <a:rPr lang="en-US" sz="3600" dirty="0">
                <a:latin typeface="Calibri"/>
                <a:ea typeface="Calibri"/>
                <a:cs typeface="Calibri"/>
                <a:sym typeface="Calibri"/>
              </a:rPr>
              <a:t>Binary classification dense layer with sigmoid activation.</a:t>
            </a:r>
          </a:p>
          <a:p>
            <a:pPr marL="609600" indent="-609600" defTabSz="2438337">
              <a:lnSpc>
                <a:spcPct val="90000"/>
              </a:lnSpc>
              <a:spcBef>
                <a:spcPts val="4500"/>
              </a:spcBef>
              <a:buSzPct val="123000"/>
              <a:buChar char="•"/>
              <a:defRPr sz="4800" b="0"/>
            </a:pPr>
            <a:r>
              <a:rPr lang="en-US" sz="3600" dirty="0">
                <a:latin typeface="Calibri"/>
                <a:ea typeface="Calibri"/>
                <a:cs typeface="Calibri"/>
                <a:sym typeface="Calibri"/>
              </a:rPr>
              <a:t>Adam solver with low learning rate, compiled with binary </a:t>
            </a:r>
            <a:r>
              <a:rPr lang="en-US" sz="3600" dirty="0" err="1">
                <a:latin typeface="Calibri"/>
                <a:ea typeface="Calibri"/>
                <a:cs typeface="Calibri"/>
                <a:sym typeface="Calibri"/>
              </a:rPr>
              <a:t>crossentropy</a:t>
            </a:r>
            <a:r>
              <a:rPr lang="en-US" sz="3600" dirty="0">
                <a:latin typeface="Calibri"/>
                <a:ea typeface="Calibri"/>
                <a:cs typeface="Calibri"/>
                <a:sym typeface="Calibri"/>
              </a:rPr>
              <a:t> loss on AUC metric.</a:t>
            </a:r>
            <a:endParaRPr lang="en-US" dirty="0">
              <a:latin typeface="Calibri"/>
              <a:ea typeface="Calibri"/>
              <a:cs typeface="Calibri"/>
              <a:sym typeface="Calibri"/>
            </a:endParaRPr>
          </a:p>
          <a:p>
            <a:pPr marL="609600" indent="-609600" defTabSz="2438337">
              <a:lnSpc>
                <a:spcPct val="90000"/>
              </a:lnSpc>
              <a:spcBef>
                <a:spcPts val="4500"/>
              </a:spcBef>
              <a:buSzPct val="123000"/>
              <a:buChar char="•"/>
              <a:defRPr sz="4800" b="0"/>
            </a:pPr>
            <a:endParaRPr dirty="0"/>
          </a:p>
        </p:txBody>
      </p:sp>
      <p:pic>
        <p:nvPicPr>
          <p:cNvPr id="299" name="Picture 5" descr="Picture 5"/>
          <p:cNvPicPr>
            <a:picLocks noChangeAspect="1"/>
          </p:cNvPicPr>
          <p:nvPr/>
        </p:nvPicPr>
        <p:blipFill>
          <a:blip r:embed="rId2"/>
          <a:stretch>
            <a:fillRect/>
          </a:stretch>
        </p:blipFill>
        <p:spPr>
          <a:xfrm>
            <a:off x="8903910" y="12334550"/>
            <a:ext cx="5777599" cy="1364733"/>
          </a:xfrm>
          <a:prstGeom prst="rect">
            <a:avLst/>
          </a:prstGeom>
          <a:ln w="12700">
            <a:miter lim="400000"/>
          </a:ln>
        </p:spPr>
      </p:pic>
      <p:pic>
        <p:nvPicPr>
          <p:cNvPr id="300" name="Picture 7" descr="Picture 7"/>
          <p:cNvPicPr>
            <a:picLocks noChangeAspect="1"/>
          </p:cNvPicPr>
          <p:nvPr/>
        </p:nvPicPr>
        <p:blipFill>
          <a:blip r:embed="rId3"/>
          <a:stretch>
            <a:fillRect/>
          </a:stretch>
        </p:blipFill>
        <p:spPr>
          <a:xfrm>
            <a:off x="12717806" y="0"/>
            <a:ext cx="11666194" cy="6516606"/>
          </a:xfrm>
          <a:prstGeom prst="rect">
            <a:avLst/>
          </a:prstGeom>
          <a:ln w="12700">
            <a:miter lim="400000"/>
          </a:ln>
        </p:spPr>
      </p:pic>
      <p:pic>
        <p:nvPicPr>
          <p:cNvPr id="301" name="Picture 9" descr="Picture 9"/>
          <p:cNvPicPr>
            <a:picLocks noChangeAspect="1"/>
          </p:cNvPicPr>
          <p:nvPr/>
        </p:nvPicPr>
        <p:blipFill>
          <a:blip r:embed="rId4"/>
          <a:stretch>
            <a:fillRect/>
          </a:stretch>
        </p:blipFill>
        <p:spPr>
          <a:xfrm>
            <a:off x="14683010" y="6516605"/>
            <a:ext cx="9699489" cy="718267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Dataset"/>
          <p:cNvSpPr txBox="1">
            <a:spLocks noGrp="1"/>
          </p:cNvSpPr>
          <p:nvPr>
            <p:ph type="title"/>
          </p:nvPr>
        </p:nvSpPr>
        <p:spPr>
          <a:prstGeom prst="rect">
            <a:avLst/>
          </a:prstGeom>
        </p:spPr>
        <p:txBody>
          <a:bodyPr/>
          <a:lstStyle/>
          <a:p>
            <a:r>
              <a:t>Dataset</a:t>
            </a:r>
          </a:p>
        </p:txBody>
      </p:sp>
      <p:sp>
        <p:nvSpPr>
          <p:cNvPr id="179" name="Yahoo Finance"/>
          <p:cNvSpPr txBox="1">
            <a:spLocks noGrp="1"/>
          </p:cNvSpPr>
          <p:nvPr>
            <p:ph type="body" sz="quarter" idx="1"/>
          </p:nvPr>
        </p:nvSpPr>
        <p:spPr>
          <a:xfrm>
            <a:off x="1206500" y="2372961"/>
            <a:ext cx="21971000" cy="1433164"/>
          </a:xfrm>
          <a:prstGeom prst="rect">
            <a:avLst/>
          </a:prstGeom>
        </p:spPr>
        <p:txBody>
          <a:bodyPr/>
          <a:lstStyle>
            <a:lvl1pPr>
              <a:defRPr sz="7000"/>
            </a:lvl1pPr>
          </a:lstStyle>
          <a:p>
            <a:r>
              <a:t>Yahoo Finance</a:t>
            </a:r>
          </a:p>
        </p:txBody>
      </p:sp>
      <p:sp>
        <p:nvSpPr>
          <p:cNvPr id="180" name="Body Level One…"/>
          <p:cNvSpPr txBox="1">
            <a:spLocks noGrp="1"/>
          </p:cNvSpPr>
          <p:nvPr>
            <p:ph type="body" idx="21"/>
          </p:nvPr>
        </p:nvSpPr>
        <p:spPr>
          <a:xfrm>
            <a:off x="1206500" y="3949172"/>
            <a:ext cx="21971000" cy="87603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sz="5000"/>
            </a:pPr>
            <a:r>
              <a:t>Chosen because it offers largest range of historical data for download (spanning back to 1972)</a:t>
            </a:r>
          </a:p>
          <a:p>
            <a:pPr>
              <a:defRPr sz="5000"/>
            </a:pPr>
            <a:r>
              <a:t>Dataset features include Date, Open, High, Low, Close, Adj Close, Volume, and Ticker</a:t>
            </a:r>
          </a:p>
          <a:p>
            <a:pPr>
              <a:defRPr sz="5000"/>
            </a:pPr>
            <a:r>
              <a:t>Many models train on 5 to 10 years worth of dated, wanted our models to span at least back to the 1990s, when large firms started experimenting with algorithmic trading</a:t>
            </a:r>
          </a:p>
          <a:p>
            <a:pPr>
              <a:defRPr sz="5000"/>
            </a:pPr>
            <a:r>
              <a:t>Wanted to capture less-common phenomena like the 2008 &amp; 2020 recessions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206500" y="1079499"/>
            <a:ext cx="21971000" cy="1433165"/>
          </a:xfrm>
          <a:prstGeom prst="rect">
            <a:avLst/>
          </a:prstGeom>
        </p:spPr>
        <p:txBody>
          <a:bodyPr/>
          <a:lstStyle>
            <a:lvl1pPr>
              <a:defRPr spc="-200"/>
            </a:lvl1pPr>
          </a:lstStyle>
          <a:p>
            <a:r>
              <a:t>Model Stacking</a:t>
            </a:r>
          </a:p>
        </p:txBody>
      </p:sp>
      <p:sp>
        <p:nvSpPr>
          <p:cNvPr id="304" name="Text Placeholder 3"/>
          <p:cNvSpPr txBox="1">
            <a:spLocks noGrp="1"/>
          </p:cNvSpPr>
          <p:nvPr>
            <p:ph type="body" sz="half" idx="1"/>
          </p:nvPr>
        </p:nvSpPr>
        <p:spPr>
          <a:xfrm>
            <a:off x="1206500" y="4248503"/>
            <a:ext cx="10985500" cy="8256014"/>
          </a:xfrm>
          <a:prstGeom prst="rect">
            <a:avLst/>
          </a:prstGeom>
        </p:spPr>
        <p:txBody>
          <a:bodyPr lIns="50800" tIns="50800" rIns="50800" bIns="50800"/>
          <a:lstStyle/>
          <a:p>
            <a:pPr marL="609600" indent="-609600" defTabSz="2438337">
              <a:lnSpc>
                <a:spcPct val="90000"/>
              </a:lnSpc>
              <a:spcBef>
                <a:spcPts val="4500"/>
              </a:spcBef>
              <a:buSzPct val="123000"/>
              <a:buChar char="•"/>
              <a:defRPr sz="4800" b="0"/>
            </a:pPr>
            <a:r>
              <a:rPr lang="en-US" dirty="0"/>
              <a:t>I stack our 2 best models for experimentation sake.</a:t>
            </a:r>
          </a:p>
          <a:p>
            <a:pPr marL="609600" indent="-609600" defTabSz="2438337">
              <a:lnSpc>
                <a:spcPct val="90000"/>
              </a:lnSpc>
              <a:spcBef>
                <a:spcPts val="4500"/>
              </a:spcBef>
              <a:buSzPct val="123000"/>
              <a:buChar char="•"/>
              <a:defRPr sz="4800" b="0"/>
            </a:pPr>
            <a:r>
              <a:rPr lang="en-US" dirty="0"/>
              <a:t>Final estimator: simple </a:t>
            </a:r>
            <a:r>
              <a:rPr lang="en-US" dirty="0" err="1"/>
              <a:t>LogReg</a:t>
            </a:r>
            <a:r>
              <a:rPr lang="en-US" dirty="0"/>
              <a:t> with L1 regularization.</a:t>
            </a:r>
          </a:p>
          <a:p>
            <a:pPr marL="609600" indent="-609600" defTabSz="2438337">
              <a:lnSpc>
                <a:spcPct val="90000"/>
              </a:lnSpc>
              <a:spcBef>
                <a:spcPts val="4500"/>
              </a:spcBef>
              <a:buSzPct val="123000"/>
              <a:buChar char="•"/>
              <a:defRPr sz="4800" b="0"/>
            </a:pPr>
            <a:r>
              <a:rPr lang="en-US" dirty="0"/>
              <a:t>Only performs about as well as our existing optimal model.</a:t>
            </a:r>
            <a:endParaRPr dirty="0"/>
          </a:p>
        </p:txBody>
      </p:sp>
      <p:pic>
        <p:nvPicPr>
          <p:cNvPr id="305" name="Picture 5" descr="Picture 5"/>
          <p:cNvPicPr>
            <a:picLocks noChangeAspect="1"/>
          </p:cNvPicPr>
          <p:nvPr/>
        </p:nvPicPr>
        <p:blipFill>
          <a:blip r:embed="rId2"/>
          <a:stretch>
            <a:fillRect/>
          </a:stretch>
        </p:blipFill>
        <p:spPr>
          <a:xfrm>
            <a:off x="15158226" y="8464643"/>
            <a:ext cx="8019274" cy="1787737"/>
          </a:xfrm>
          <a:prstGeom prst="rect">
            <a:avLst/>
          </a:prstGeom>
          <a:ln w="12700">
            <a:miter lim="400000"/>
          </a:ln>
        </p:spPr>
      </p:pic>
      <p:pic>
        <p:nvPicPr>
          <p:cNvPr id="306" name="Picture 7" descr="Picture 7"/>
          <p:cNvPicPr>
            <a:picLocks noChangeAspect="1"/>
          </p:cNvPicPr>
          <p:nvPr/>
        </p:nvPicPr>
        <p:blipFill>
          <a:blip r:embed="rId3"/>
          <a:stretch>
            <a:fillRect/>
          </a:stretch>
        </p:blipFill>
        <p:spPr>
          <a:xfrm>
            <a:off x="13412348" y="2665928"/>
            <a:ext cx="10718266" cy="5178082"/>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1206500" y="1079499"/>
            <a:ext cx="21971000" cy="1433165"/>
          </a:xfrm>
          <a:prstGeom prst="rect">
            <a:avLst/>
          </a:prstGeom>
        </p:spPr>
        <p:txBody>
          <a:bodyPr/>
          <a:lstStyle>
            <a:lvl1pPr>
              <a:defRPr spc="-200"/>
            </a:lvl1pPr>
          </a:lstStyle>
          <a:p>
            <a:r>
              <a:t>Model 2 Final Optimized</a:t>
            </a:r>
          </a:p>
        </p:txBody>
      </p:sp>
      <p:sp>
        <p:nvSpPr>
          <p:cNvPr id="309" name="Text Placeholder 3"/>
          <p:cNvSpPr txBox="1">
            <a:spLocks noGrp="1"/>
          </p:cNvSpPr>
          <p:nvPr>
            <p:ph type="body" sz="half" idx="1"/>
          </p:nvPr>
        </p:nvSpPr>
        <p:spPr>
          <a:xfrm>
            <a:off x="1206500" y="2777066"/>
            <a:ext cx="10985500" cy="9727450"/>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rPr lang="en-US" dirty="0"/>
              <a:t>We take our S</a:t>
            </a:r>
            <a:r>
              <a:rPr dirty="0"/>
              <a:t>V</a:t>
            </a:r>
            <a:r>
              <a:rPr lang="en-US" dirty="0"/>
              <a:t>M classifier</a:t>
            </a:r>
            <a:r>
              <a:rPr dirty="0"/>
              <a:t> optimized &amp; trained on scaled data</a:t>
            </a:r>
            <a:r>
              <a:rPr lang="en-US" dirty="0"/>
              <a:t> as our best model.</a:t>
            </a:r>
          </a:p>
          <a:p>
            <a:r>
              <a:rPr lang="en-US" dirty="0"/>
              <a:t>Relatively even ROC curve with AUC </a:t>
            </a:r>
            <a:r>
              <a:rPr lang="en-US" dirty="0">
                <a:latin typeface="Calibri"/>
                <a:ea typeface="Calibri"/>
                <a:cs typeface="Calibri"/>
                <a:sym typeface="Calibri"/>
              </a:rPr>
              <a:t>≈ 0.72.</a:t>
            </a:r>
          </a:p>
          <a:p>
            <a:r>
              <a:rPr lang="en-US" dirty="0">
                <a:latin typeface="Calibri"/>
                <a:ea typeface="Calibri"/>
                <a:cs typeface="Calibri"/>
                <a:sym typeface="Calibri"/>
              </a:rPr>
              <a:t>Given the nature of our classification task, both false positives and false negatives can be equally dangerous, depending on how one is trading.</a:t>
            </a:r>
            <a:endParaRPr dirty="0"/>
          </a:p>
        </p:txBody>
      </p:sp>
      <p:pic>
        <p:nvPicPr>
          <p:cNvPr id="310" name="Picture 5" descr="Picture 5"/>
          <p:cNvPicPr>
            <a:picLocks noChangeAspect="1"/>
          </p:cNvPicPr>
          <p:nvPr/>
        </p:nvPicPr>
        <p:blipFill>
          <a:blip r:embed="rId2"/>
          <a:stretch>
            <a:fillRect/>
          </a:stretch>
        </p:blipFill>
        <p:spPr>
          <a:xfrm>
            <a:off x="12466228" y="2244016"/>
            <a:ext cx="11755895" cy="9227966"/>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 name="Picture Placeholder 1" descr="Picture Placeholder 1"/>
          <p:cNvPicPr>
            <a:picLocks noGrp="1" noChangeAspect="1"/>
          </p:cNvPicPr>
          <p:nvPr>
            <p:ph type="pic" idx="21"/>
          </p:nvPr>
        </p:nvPicPr>
        <p:blipFill>
          <a:blip r:embed="rId2"/>
          <a:stretch>
            <a:fillRect/>
          </a:stretch>
        </p:blipFill>
        <p:spPr>
          <a:prstGeom prst="rect">
            <a:avLst/>
          </a:prstGeom>
        </p:spPr>
      </p:pic>
      <p:sp>
        <p:nvSpPr>
          <p:cNvPr id="313" name="Title 2"/>
          <p:cNvSpPr txBox="1">
            <a:spLocks noGrp="1"/>
          </p:cNvSpPr>
          <p:nvPr>
            <p:ph type="title"/>
          </p:nvPr>
        </p:nvSpPr>
        <p:spPr>
          <a:xfrm>
            <a:off x="1205311" y="3012140"/>
            <a:ext cx="21971001" cy="1947584"/>
          </a:xfrm>
          <a:prstGeom prst="rect">
            <a:avLst/>
          </a:prstGeom>
        </p:spPr>
        <p:txBody>
          <a:bodyPr/>
          <a:lstStyle>
            <a:lvl1pPr>
              <a:defRPr spc="-300"/>
            </a:lvl1pPr>
          </a:lstStyle>
          <a:p>
            <a:r>
              <a:t>Appendix</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Model 1 Analysis &amp; Evaluation"/>
          <p:cNvSpPr txBox="1">
            <a:spLocks noGrp="1"/>
          </p:cNvSpPr>
          <p:nvPr>
            <p:ph type="title"/>
          </p:nvPr>
        </p:nvSpPr>
        <p:spPr>
          <a:prstGeom prst="rect">
            <a:avLst/>
          </a:prstGeom>
        </p:spPr>
        <p:txBody>
          <a:bodyPr/>
          <a:lstStyle/>
          <a:p>
            <a:r>
              <a:t>Model 1 Analysis &amp; Evaluation</a:t>
            </a:r>
          </a:p>
        </p:txBody>
      </p:sp>
      <p:sp>
        <p:nvSpPr>
          <p:cNvPr id="316" name="Loss Analysis: Rapid decrease in training and validation loss within the first few epochs in all folds indicates that the model quickly learns some basic patterns in the data. After the initial decrease, the training loss stabilizes, but the validation l"/>
          <p:cNvSpPr txBox="1"/>
          <p:nvPr/>
        </p:nvSpPr>
        <p:spPr>
          <a:xfrm>
            <a:off x="2435029" y="2822097"/>
            <a:ext cx="12706126" cy="1023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spcBef>
                <a:spcPts val="600"/>
              </a:spcBef>
              <a:defRPr sz="2500">
                <a:solidFill>
                  <a:srgbClr val="212121"/>
                </a:solidFill>
                <a:latin typeface="+mj-lt"/>
                <a:ea typeface="+mj-ea"/>
                <a:cs typeface="+mj-cs"/>
                <a:sym typeface="Helvetica"/>
              </a:defRPr>
            </a:pPr>
            <a:r>
              <a:rPr b="1"/>
              <a:t>Loss Analysis:</a:t>
            </a:r>
            <a:r>
              <a:t> Rapid decrease in training and validation loss within the first few epochs in all folds indicates that the model quickly learns some basic patterns in the data. After the initial decrease, the training loss stabilizes, but the validation loss fluctuates significantly across epochs. The validation loss in some folds starts to diverge from the training loss, which is a sign of overfitting. These patterns suggest that the model is learning specific patterns from the training data that do not generalize well to the validation data.</a:t>
            </a:r>
          </a:p>
          <a:p>
            <a:pPr defTabSz="457200">
              <a:lnSpc>
                <a:spcPct val="100000"/>
              </a:lnSpc>
              <a:spcBef>
                <a:spcPts val="600"/>
              </a:spcBef>
              <a:defRPr sz="2500">
                <a:solidFill>
                  <a:srgbClr val="212121"/>
                </a:solidFill>
                <a:latin typeface="+mj-lt"/>
                <a:ea typeface="+mj-ea"/>
                <a:cs typeface="+mj-cs"/>
                <a:sym typeface="Helvetica"/>
              </a:defRPr>
            </a:pPr>
            <a:r>
              <a:rPr b="1"/>
              <a:t>Accuracy Analysis:</a:t>
            </a:r>
            <a:r>
              <a:t> The training accuracy tends to stabilize around 0.52 to 0.55 across different folds, indicating a consistent performance on the training data. The validation accuracy fluctuates more compared to the training accuracy. This variability suggests that the model's performance on unseen data is not stable and might be sensitive to the specific split of the data. With accuracy values around 0.50, the model's performance is only marginally better than random guessing for a binary classification task.</a:t>
            </a:r>
          </a:p>
          <a:p>
            <a:pPr defTabSz="457200">
              <a:lnSpc>
                <a:spcPct val="100000"/>
              </a:lnSpc>
              <a:spcBef>
                <a:spcPts val="600"/>
              </a:spcBef>
              <a:defRPr sz="2500">
                <a:solidFill>
                  <a:srgbClr val="212121"/>
                </a:solidFill>
                <a:latin typeface="+mj-lt"/>
                <a:ea typeface="+mj-ea"/>
                <a:cs typeface="+mj-cs"/>
                <a:sym typeface="Helvetica"/>
              </a:defRPr>
            </a:pPr>
            <a:r>
              <a:rPr b="1"/>
              <a:t>Recommendations for Improvement:</a:t>
            </a:r>
            <a:br/>
            <a:r>
              <a:rPr b="1"/>
              <a:t>Increase Data Volume:</a:t>
            </a:r>
            <a:r>
              <a:t> More training data might help the model to generalize better and reduce overfitting.</a:t>
            </a:r>
            <a:br/>
            <a:r>
              <a:rPr b="1"/>
              <a:t>Increased Feature Engineering:</a:t>
            </a:r>
            <a:r>
              <a:t> Add more informative features or using advanced feature engineering techniques might help in improving model performance.</a:t>
            </a:r>
            <a:br/>
            <a:r>
              <a:rPr b="1"/>
              <a:t>Regularization Techniques:</a:t>
            </a:r>
            <a:r>
              <a:t> Increase dropout rates to prevent the model from overfitting or applying L2 regularization to penalize large weights and encourage the model to find simpler patterns.</a:t>
            </a:r>
            <a:br/>
            <a:r>
              <a:rPr b="1"/>
              <a:t>Model Architecture:</a:t>
            </a:r>
            <a:r>
              <a:t> Experiment with different architectures (e.g., more layers, different activation functions) might improve performance.</a:t>
            </a:r>
            <a:br/>
            <a:r>
              <a:rPr b="1"/>
              <a:t>Data Augmentation:</a:t>
            </a:r>
            <a:r>
              <a:t> For time-series data, techniques such as jittering, scaling, and window slicing can be used to artificially increase the size of the dataset.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ferences"/>
          <p:cNvSpPr txBox="1">
            <a:spLocks noGrp="1"/>
          </p:cNvSpPr>
          <p:nvPr>
            <p:ph type="title"/>
          </p:nvPr>
        </p:nvSpPr>
        <p:spPr>
          <a:xfrm>
            <a:off x="561786" y="365709"/>
            <a:ext cx="21971001" cy="1434950"/>
          </a:xfrm>
          <a:prstGeom prst="rect">
            <a:avLst/>
          </a:prstGeom>
        </p:spPr>
        <p:txBody>
          <a:bodyPr/>
          <a:lstStyle/>
          <a:p>
            <a:r>
              <a:t>References</a:t>
            </a:r>
          </a:p>
        </p:txBody>
      </p:sp>
      <p:sp>
        <p:nvSpPr>
          <p:cNvPr id="319" name="[1] “Artificial Intelligence, Machine Learning and Big…"/>
          <p:cNvSpPr txBox="1"/>
          <p:nvPr/>
        </p:nvSpPr>
        <p:spPr>
          <a:xfrm>
            <a:off x="990899" y="1849266"/>
            <a:ext cx="22402202" cy="11284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numCol="2" spcCol="1120110" anchor="ctr"/>
          <a:lstStyle/>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lang="en-US" sz="2800" dirty="0"/>
              <a:t>[1] A. </a:t>
            </a:r>
            <a:r>
              <a:rPr lang="en-US" sz="2800" dirty="0" err="1"/>
              <a:t>Fuster</a:t>
            </a:r>
            <a:r>
              <a:rPr lang="en-US" sz="2800" dirty="0"/>
              <a:t> &amp; Z. Zou “Using Machine Learning Models to Predict S&amp;P500 Price Level and Spread Direction.”</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lang="en-US" sz="2800" dirty="0"/>
              <a:t>[12] J. Wu. “A Pairs Trading Strategy for GOOG/GOOGL Using Machine Learning.”</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lang="en-US" sz="2800" dirty="0"/>
              <a:t>[3] R. W. J. van der Have “Pairs Trading Using Machine Learning: An Empirical Study.” </a:t>
            </a:r>
            <a:r>
              <a:rPr lang="en-US" sz="2800" i="1" dirty="0"/>
              <a:t>Erasmus University Thesis Repository</a:t>
            </a:r>
            <a:r>
              <a:rPr lang="en-US" sz="2800" dirty="0"/>
              <a:t>.</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lang="en-US" sz="2800" dirty="0"/>
              <a:t>[4] A. </a:t>
            </a:r>
            <a:r>
              <a:rPr lang="en-US" sz="2800" dirty="0" err="1"/>
              <a:t>Gueron</a:t>
            </a:r>
            <a:r>
              <a:rPr lang="en-US" sz="2800" dirty="0"/>
              <a:t>. “Hands-On Machine Learning with Scikit-Learn and TensorFlow: Concepts, Tools, and Techniques to Build Intelligent Systems.” 3nd Edition.</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lang="en-US" sz="2800" dirty="0"/>
              <a:t>[5] A. G. </a:t>
            </a:r>
            <a:r>
              <a:rPr lang="en-US" sz="2800" dirty="0" err="1"/>
              <a:t>Barto</a:t>
            </a:r>
            <a:r>
              <a:rPr lang="en-US" sz="2800" dirty="0"/>
              <a:t>, R. S. Sutton. “Reinforcement Learning: An Introduction.” </a:t>
            </a:r>
            <a:r>
              <a:rPr lang="en-US" sz="2800" i="1" dirty="0"/>
              <a:t>MIT Press</a:t>
            </a:r>
            <a:r>
              <a:rPr lang="en-US" sz="2800" dirty="0"/>
              <a:t>. </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lang="en-US" sz="2800" dirty="0"/>
              <a:t>[6]</a:t>
            </a:r>
            <a:r>
              <a:rPr lang="en-US" sz="2800" dirty="0">
                <a:latin typeface="Arial"/>
                <a:ea typeface="Arial"/>
                <a:cs typeface="Arial"/>
                <a:sym typeface="Arial"/>
              </a:rPr>
              <a:t> </a:t>
            </a:r>
            <a:r>
              <a:rPr lang="en-US" sz="2800" dirty="0"/>
              <a:t>S. Ahmed, M. M. </a:t>
            </a:r>
            <a:r>
              <a:rPr lang="en-US" sz="2800" dirty="0" err="1"/>
              <a:t>Alshater</a:t>
            </a:r>
            <a:r>
              <a:rPr lang="en-US" sz="2800" dirty="0"/>
              <a:t>, A. El </a:t>
            </a:r>
            <a:r>
              <a:rPr lang="en-US" sz="2800" dirty="0" err="1"/>
              <a:t>Ammari</a:t>
            </a:r>
            <a:r>
              <a:rPr lang="en-US" sz="2800" dirty="0"/>
              <a:t>, H. </a:t>
            </a:r>
            <a:r>
              <a:rPr lang="en-US" sz="2800" dirty="0" err="1"/>
              <a:t>Hammami</a:t>
            </a:r>
            <a:r>
              <a:rPr lang="en-US" sz="2800" dirty="0"/>
              <a:t>, “Artificial intelligence and machine learning in finance: A bibliometric review,” </a:t>
            </a:r>
            <a:r>
              <a:rPr lang="en-US" sz="2800" i="1" dirty="0"/>
              <a:t>Research </a:t>
            </a:r>
            <a:r>
              <a:rPr lang="en-US" sz="2800" dirty="0"/>
              <a:t>in International Business and Finance</a:t>
            </a:r>
            <a:r>
              <a:rPr lang="en-US" sz="2800" i="0" dirty="0"/>
              <a:t>, vol. 61, Apr </a:t>
            </a:r>
            <a:r>
              <a:rPr lang="en-US" sz="2800" dirty="0"/>
              <a:t>2022.</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sz="2800" dirty="0"/>
              <a:t>[</a:t>
            </a:r>
            <a:r>
              <a:rPr lang="en-US" sz="2800" dirty="0"/>
              <a:t>7</a:t>
            </a:r>
            <a:r>
              <a:rPr sz="2800" dirty="0"/>
              <a:t>]</a:t>
            </a:r>
            <a:r>
              <a:rPr sz="2800" dirty="0">
                <a:latin typeface="Arial"/>
                <a:ea typeface="Arial"/>
                <a:cs typeface="Arial"/>
                <a:sym typeface="Arial"/>
              </a:rPr>
              <a:t> </a:t>
            </a:r>
            <a:r>
              <a:rPr sz="2800" dirty="0"/>
              <a:t>“Artificial Intelligence, Machine Learning and Big</a:t>
            </a:r>
            <a:r>
              <a:rPr lang="en-US" sz="2800" dirty="0"/>
              <a:t> </a:t>
            </a:r>
            <a:r>
              <a:rPr sz="2800" dirty="0"/>
              <a:t>Data in Finance: Opportunities, Challenges and</a:t>
            </a:r>
            <a:r>
              <a:rPr lang="en-US" sz="2800" dirty="0"/>
              <a:t> </a:t>
            </a:r>
            <a:r>
              <a:rPr sz="2800" dirty="0"/>
              <a:t>Implications for Policy Makers”, </a:t>
            </a:r>
            <a:r>
              <a:rPr sz="2800" i="1" dirty="0"/>
              <a:t>OECD</a:t>
            </a:r>
            <a:r>
              <a:rPr sz="2800" dirty="0"/>
              <a:t>, 2021.</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sz="2800" dirty="0"/>
              <a:t>[</a:t>
            </a:r>
            <a:r>
              <a:rPr lang="en-US" sz="2800" dirty="0"/>
              <a:t>8</a:t>
            </a:r>
            <a:r>
              <a:rPr sz="2800" dirty="0"/>
              <a:t>]</a:t>
            </a:r>
            <a:r>
              <a:rPr sz="2800" dirty="0">
                <a:latin typeface="Arial"/>
                <a:ea typeface="Arial"/>
                <a:cs typeface="Arial"/>
                <a:sym typeface="Arial"/>
              </a:rPr>
              <a:t> </a:t>
            </a:r>
            <a:r>
              <a:rPr sz="2800" dirty="0"/>
              <a:t>“Finance and Financial Data”, </a:t>
            </a:r>
            <a:r>
              <a:rPr sz="2800" i="1" dirty="0"/>
              <a:t>NYU Libraries</a:t>
            </a:r>
            <a:r>
              <a:rPr sz="2800" dirty="0"/>
              <a:t>. 2023.</a:t>
            </a:r>
            <a:r>
              <a:rPr lang="en-US" sz="2800" dirty="0"/>
              <a:t> </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lang="en-US" sz="2800" dirty="0"/>
              <a:t>[9]</a:t>
            </a:r>
            <a:r>
              <a:rPr lang="en-US" sz="2800" dirty="0">
                <a:latin typeface="Arial"/>
                <a:ea typeface="Arial"/>
                <a:cs typeface="Arial"/>
                <a:sym typeface="Arial"/>
              </a:rPr>
              <a:t> </a:t>
            </a:r>
            <a:r>
              <a:rPr lang="en-US" sz="2800" dirty="0"/>
              <a:t>E. Boehmer, K. Fong, J. Wu, “Algorithmic Trading and Market Quality: International Evidence,” </a:t>
            </a:r>
            <a:r>
              <a:rPr lang="en-US" sz="2800" i="1" dirty="0"/>
              <a:t>Journal </a:t>
            </a:r>
            <a:r>
              <a:rPr lang="en-US" sz="2800" dirty="0"/>
              <a:t>of Financial and Quantitative Analysis</a:t>
            </a:r>
            <a:r>
              <a:rPr lang="en-US" sz="2800" i="0" dirty="0"/>
              <a:t>, vol. 56, no. 8, </a:t>
            </a:r>
            <a:r>
              <a:rPr lang="en-US" sz="2800" dirty="0"/>
              <a:t>Dec 2021.</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sz="2800" dirty="0"/>
              <a:t>[</a:t>
            </a:r>
            <a:r>
              <a:rPr lang="en-US" sz="2800" dirty="0"/>
              <a:t>10</a:t>
            </a:r>
            <a:r>
              <a:rPr sz="2800" dirty="0"/>
              <a:t>]</a:t>
            </a:r>
            <a:r>
              <a:rPr sz="2800" dirty="0">
                <a:latin typeface="Arial"/>
                <a:ea typeface="Arial"/>
                <a:cs typeface="Arial"/>
                <a:sym typeface="Arial"/>
              </a:rPr>
              <a:t> </a:t>
            </a:r>
            <a:r>
              <a:rPr sz="2800" dirty="0"/>
              <a:t>F. G. D. C. Ferreira, A. H. </a:t>
            </a:r>
            <a:r>
              <a:rPr sz="2800" dirty="0" err="1"/>
              <a:t>Gandomi</a:t>
            </a:r>
            <a:r>
              <a:rPr sz="2800" dirty="0"/>
              <a:t>, R. T. N. Cardoso,</a:t>
            </a:r>
            <a:r>
              <a:rPr lang="en-US" sz="2800" dirty="0"/>
              <a:t> </a:t>
            </a:r>
            <a:r>
              <a:rPr sz="2800" dirty="0"/>
              <a:t>“Artificial Intelligence Applied to Stock Market</a:t>
            </a:r>
            <a:r>
              <a:rPr lang="en-US" sz="2800" dirty="0"/>
              <a:t> </a:t>
            </a:r>
            <a:r>
              <a:rPr sz="2800" dirty="0"/>
              <a:t>Trading: A Review,” </a:t>
            </a:r>
            <a:r>
              <a:rPr sz="2800" i="1" dirty="0"/>
              <a:t>IEEE Access</a:t>
            </a:r>
            <a:r>
              <a:rPr sz="2800" dirty="0"/>
              <a:t>, Jan 2021.</a:t>
            </a:r>
            <a:endParaRPr lang="en-US" sz="2800" dirty="0"/>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lang="en-US" sz="2800" dirty="0"/>
              <a:t>[11]</a:t>
            </a:r>
            <a:r>
              <a:rPr lang="en-US" sz="2800" dirty="0">
                <a:latin typeface="Arial"/>
                <a:ea typeface="Arial"/>
                <a:cs typeface="Arial"/>
                <a:sym typeface="Arial"/>
              </a:rPr>
              <a:t> </a:t>
            </a:r>
            <a:r>
              <a:rPr lang="en-US" sz="2800" dirty="0"/>
              <a:t>P. </a:t>
            </a:r>
            <a:r>
              <a:rPr lang="en-US" sz="2800" dirty="0" err="1"/>
              <a:t>Sonkiya</a:t>
            </a:r>
            <a:r>
              <a:rPr lang="en-US" sz="2800" dirty="0"/>
              <a:t>, V. Bajpai, A. Bansal, “Stock Price </a:t>
            </a:r>
            <a:r>
              <a:rPr sz="2800" dirty="0"/>
              <a:t>Prediction Using Artificial Intelligence: A Survey</a:t>
            </a:r>
            <a:r>
              <a:rPr lang="en-US" sz="2800" dirty="0"/>
              <a:t>.</a:t>
            </a:r>
            <a:r>
              <a:rPr sz="2800" dirty="0"/>
              <a:t>”</a:t>
            </a:r>
            <a:r>
              <a:rPr lang="en-US" sz="2800" dirty="0"/>
              <a:t> </a:t>
            </a:r>
            <a:r>
              <a:rPr sz="2800" i="1" dirty="0"/>
              <a:t>IEEE</a:t>
            </a:r>
            <a:r>
              <a:rPr sz="2800" dirty="0"/>
              <a:t>, Apr 2022.</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sz="2800" dirty="0"/>
              <a:t>[</a:t>
            </a:r>
            <a:r>
              <a:rPr lang="en-US" sz="2800" dirty="0"/>
              <a:t>12</a:t>
            </a:r>
            <a:r>
              <a:rPr sz="2800" dirty="0"/>
              <a:t>]</a:t>
            </a:r>
            <a:r>
              <a:rPr sz="2800" dirty="0">
                <a:latin typeface="Arial"/>
                <a:ea typeface="Arial"/>
                <a:cs typeface="Arial"/>
                <a:sym typeface="Arial"/>
              </a:rPr>
              <a:t> </a:t>
            </a:r>
            <a:r>
              <a:rPr sz="2800" dirty="0"/>
              <a:t>C. Li, L. Shen, G. Qian, “Online Hybrid Neural</a:t>
            </a:r>
            <a:r>
              <a:rPr lang="en-US" sz="2800" dirty="0"/>
              <a:t> </a:t>
            </a:r>
            <a:r>
              <a:rPr sz="2800" dirty="0"/>
              <a:t>Network for Stock Price Prediction: A Case Study of</a:t>
            </a:r>
            <a:r>
              <a:rPr lang="en-US" sz="2800" dirty="0"/>
              <a:t> </a:t>
            </a:r>
            <a:r>
              <a:rPr sz="2800" dirty="0"/>
              <a:t>High-Frequency Stock Trading in the Chinese</a:t>
            </a:r>
            <a:r>
              <a:rPr lang="en-US" sz="2800" dirty="0"/>
              <a:t> </a:t>
            </a:r>
            <a:r>
              <a:rPr sz="2800" dirty="0"/>
              <a:t>Market,” </a:t>
            </a:r>
            <a:r>
              <a:rPr sz="2800" i="1" dirty="0"/>
              <a:t>Econometrics</a:t>
            </a:r>
            <a:r>
              <a:rPr sz="2800" dirty="0"/>
              <a:t>, vol. 11, no. 13, May 2023.</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sz="2800" dirty="0"/>
              <a:t>[</a:t>
            </a:r>
            <a:r>
              <a:rPr lang="en-US" sz="2800" dirty="0"/>
              <a:t>13</a:t>
            </a:r>
            <a:r>
              <a:rPr sz="2800" dirty="0"/>
              <a:t>]</a:t>
            </a:r>
            <a:r>
              <a:rPr sz="2800" dirty="0">
                <a:latin typeface="Arial"/>
                <a:ea typeface="Arial"/>
                <a:cs typeface="Arial"/>
                <a:sym typeface="Arial"/>
              </a:rPr>
              <a:t> </a:t>
            </a:r>
            <a:r>
              <a:rPr sz="2800" dirty="0"/>
              <a:t>F. </a:t>
            </a:r>
            <a:r>
              <a:rPr sz="2800" dirty="0" err="1"/>
              <a:t>Soleymani</a:t>
            </a:r>
            <a:r>
              <a:rPr sz="2800" dirty="0"/>
              <a:t>, E. Paquet, “Financial portfolio</a:t>
            </a:r>
            <a:r>
              <a:rPr lang="en-US" sz="2800" dirty="0"/>
              <a:t> </a:t>
            </a:r>
            <a:r>
              <a:rPr sz="2800" dirty="0"/>
              <a:t>optimization with online deep reinforcement learning</a:t>
            </a:r>
            <a:r>
              <a:rPr lang="en-US" sz="2800" dirty="0"/>
              <a:t> </a:t>
            </a:r>
            <a:r>
              <a:rPr sz="2800" dirty="0"/>
              <a:t>and restricted stacked autoencoder—</a:t>
            </a:r>
            <a:r>
              <a:rPr sz="2800" dirty="0" err="1"/>
              <a:t>DeepBreath</a:t>
            </a:r>
            <a:r>
              <a:rPr sz="2800" dirty="0"/>
              <a:t>,”</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i="1">
                <a:latin typeface="Times New Roman"/>
                <a:ea typeface="Times New Roman"/>
                <a:cs typeface="Times New Roman"/>
                <a:sym typeface="Times New Roman"/>
              </a:defRPr>
            </a:pPr>
            <a:r>
              <a:rPr sz="2800" dirty="0"/>
              <a:t>Expert Systems with Applications</a:t>
            </a:r>
            <a:r>
              <a:rPr sz="2800" i="0" dirty="0"/>
              <a:t>, vol. 156, Apr 2022.</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sz="2800" dirty="0"/>
              <a:t>[</a:t>
            </a:r>
            <a:r>
              <a:rPr lang="en-US" sz="2800" dirty="0"/>
              <a:t>14</a:t>
            </a:r>
            <a:r>
              <a:rPr sz="2800" dirty="0"/>
              <a:t>]</a:t>
            </a:r>
            <a:r>
              <a:rPr sz="2800" dirty="0">
                <a:latin typeface="Arial"/>
                <a:ea typeface="Arial"/>
                <a:cs typeface="Arial"/>
                <a:sym typeface="Arial"/>
              </a:rPr>
              <a:t> </a:t>
            </a:r>
            <a:r>
              <a:rPr sz="2800" dirty="0"/>
              <a:t>M. B. </a:t>
            </a:r>
            <a:r>
              <a:rPr sz="2800" dirty="0" err="1"/>
              <a:t>Schrettenbrunner</a:t>
            </a:r>
            <a:r>
              <a:rPr sz="2800" dirty="0"/>
              <a:t>, “Artificial-Intelligence-Driven Management: Autonomous Real-Time</a:t>
            </a:r>
            <a:r>
              <a:rPr lang="en-US" sz="2800" dirty="0"/>
              <a:t> </a:t>
            </a:r>
            <a:r>
              <a:rPr sz="2800" dirty="0"/>
              <a:t>Trading and Testing of Portfolio or Inventory</a:t>
            </a:r>
            <a:r>
              <a:rPr lang="en-US" sz="2800" dirty="0"/>
              <a:t> </a:t>
            </a:r>
            <a:r>
              <a:rPr sz="2800" i="0" dirty="0"/>
              <a:t>Strategies,” </a:t>
            </a:r>
            <a:r>
              <a:rPr sz="2800" dirty="0"/>
              <a:t>IEEE Engineering Management Review</a:t>
            </a:r>
            <a:r>
              <a:rPr sz="2800" i="0" dirty="0"/>
              <a:t>,</a:t>
            </a:r>
            <a:r>
              <a:rPr lang="en-US" sz="2800" i="0" dirty="0"/>
              <a:t> </a:t>
            </a:r>
            <a:r>
              <a:rPr sz="2800" dirty="0"/>
              <a:t>vol. 51, no. 3, Sept 2023.</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sz="2800" dirty="0"/>
              <a:t>[</a:t>
            </a:r>
            <a:r>
              <a:rPr lang="en-US" sz="2800" dirty="0"/>
              <a:t>15</a:t>
            </a:r>
            <a:r>
              <a:rPr sz="2800" dirty="0"/>
              <a:t>]</a:t>
            </a:r>
            <a:r>
              <a:rPr sz="2800" dirty="0">
                <a:latin typeface="Arial"/>
                <a:ea typeface="Arial"/>
                <a:cs typeface="Arial"/>
                <a:sym typeface="Arial"/>
              </a:rPr>
              <a:t> </a:t>
            </a:r>
            <a:r>
              <a:rPr sz="2800" dirty="0"/>
              <a:t>H. </a:t>
            </a:r>
            <a:r>
              <a:rPr sz="2800" dirty="0" err="1"/>
              <a:t>Haddadian</a:t>
            </a:r>
            <a:r>
              <a:rPr sz="2800" dirty="0"/>
              <a:t>, M. B. </a:t>
            </a:r>
            <a:r>
              <a:rPr sz="2800" dirty="0" err="1"/>
              <a:t>Haskuee</a:t>
            </a:r>
            <a:r>
              <a:rPr sz="2800" dirty="0"/>
              <a:t>, G. </a:t>
            </a:r>
            <a:r>
              <a:rPr sz="2800" dirty="0" err="1"/>
              <a:t>Zomordian</a:t>
            </a:r>
            <a:r>
              <a:rPr sz="2800" dirty="0"/>
              <a:t>, “A</a:t>
            </a:r>
            <a:r>
              <a:rPr lang="en-US" sz="2800" dirty="0"/>
              <a:t> </a:t>
            </a:r>
            <a:r>
              <a:rPr sz="2800" dirty="0"/>
              <a:t>Hybrid Artificial Intelligence Approach to Portfolio</a:t>
            </a:r>
            <a:r>
              <a:rPr lang="en-US" sz="2800" dirty="0"/>
              <a:t> </a:t>
            </a:r>
            <a:r>
              <a:rPr sz="2800" i="0" dirty="0"/>
              <a:t>Management,” </a:t>
            </a:r>
            <a:r>
              <a:rPr sz="2800" dirty="0"/>
              <a:t>Iranian Journal of Finance</a:t>
            </a:r>
            <a:r>
              <a:rPr sz="2800" i="0" dirty="0"/>
              <a:t>, vol. 6, no.</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sz="2800" dirty="0"/>
              <a:t>1, pp. 1-27, Feb 2022.</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sz="2800" dirty="0"/>
              <a:t>[</a:t>
            </a:r>
            <a:r>
              <a:rPr lang="en-US" sz="2800" dirty="0"/>
              <a:t>16</a:t>
            </a:r>
            <a:r>
              <a:rPr sz="2800" dirty="0"/>
              <a:t>]</a:t>
            </a:r>
            <a:r>
              <a:rPr sz="2800" dirty="0">
                <a:latin typeface="Arial"/>
                <a:ea typeface="Arial"/>
                <a:cs typeface="Arial"/>
                <a:sym typeface="Arial"/>
              </a:rPr>
              <a:t> </a:t>
            </a:r>
            <a:r>
              <a:rPr sz="2800" dirty="0"/>
              <a:t>J. W. Yeo, W. Van Der Heever, M. Rui, E. Cambria,</a:t>
            </a:r>
            <a:r>
              <a:rPr lang="en-US" sz="2800" dirty="0"/>
              <a:t> </a:t>
            </a:r>
            <a:r>
              <a:rPr sz="2800" dirty="0"/>
              <a:t>R. </a:t>
            </a:r>
            <a:r>
              <a:rPr sz="2800" dirty="0" err="1"/>
              <a:t>Satapathy</a:t>
            </a:r>
            <a:r>
              <a:rPr sz="2800" dirty="0"/>
              <a:t>, G. </a:t>
            </a:r>
            <a:r>
              <a:rPr sz="2800" dirty="0" err="1"/>
              <a:t>Mengaldo</a:t>
            </a:r>
            <a:r>
              <a:rPr sz="2800" dirty="0"/>
              <a:t>, “A</a:t>
            </a:r>
            <a:r>
              <a:rPr lang="en-US" sz="2800" dirty="0"/>
              <a:t> </a:t>
            </a:r>
            <a:r>
              <a:rPr sz="2800" dirty="0"/>
              <a:t>Comprehensive</a:t>
            </a:r>
            <a:r>
              <a:rPr lang="en-US" sz="2800" dirty="0"/>
              <a:t> </a:t>
            </a:r>
            <a:r>
              <a:rPr sz="2800" dirty="0"/>
              <a:t>Review on Financial Explainable AI,” </a:t>
            </a:r>
            <a:r>
              <a:rPr sz="2800" i="1" dirty="0"/>
              <a:t>Journal of the</a:t>
            </a:r>
            <a:r>
              <a:rPr lang="en-US" sz="2800" i="1" dirty="0"/>
              <a:t> </a:t>
            </a:r>
            <a:r>
              <a:rPr sz="2800" dirty="0"/>
              <a:t>Association for Computing Machinery</a:t>
            </a:r>
            <a:r>
              <a:rPr sz="2800" i="0" dirty="0"/>
              <a:t>, vol. 37, no. 4,</a:t>
            </a:r>
            <a:r>
              <a:rPr lang="en-US" sz="2800" i="0" dirty="0"/>
              <a:t> </a:t>
            </a:r>
            <a:r>
              <a:rPr sz="2800" dirty="0"/>
              <a:t>Aug 2023.</a:t>
            </a:r>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r>
              <a:rPr lang="en-US" sz="2800" dirty="0"/>
              <a:t>[17] S&amp;P500 Index.</a:t>
            </a:r>
            <a:r>
              <a:rPr lang="en-US" sz="2800" i="1" dirty="0"/>
              <a:t> Yahoo Finance</a:t>
            </a:r>
            <a:r>
              <a:rPr lang="en-US" sz="2800" dirty="0"/>
              <a:t>. </a:t>
            </a:r>
            <a:r>
              <a:rPr lang="en-US" sz="2800" dirty="0">
                <a:hlinkClick r:id="rId2"/>
              </a:rPr>
              <a:t>https://finance.yahoo.com/quote/%5ESPX/history?period1=-1325635200&amp;period2=1710633600&amp;interval=1d&amp;filter=history&amp;frequency=1d&amp;includeAdjustedClose=true</a:t>
            </a:r>
            <a:endParaRPr lang="en-US" sz="2800" dirty="0"/>
          </a:p>
          <a:p>
            <a:pPr defTabSz="12700">
              <a:lnSpc>
                <a:spcPct val="100000"/>
              </a:lnSpc>
              <a:spcBef>
                <a:spcPts val="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Times New Roman"/>
                <a:ea typeface="Times New Roman"/>
                <a:cs typeface="Times New Roman"/>
                <a:sym typeface="Times New Roman"/>
              </a:defRPr>
            </a:pPr>
            <a:endParaRPr sz="28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Placeholder 1" descr="Picture Placeholder 1"/>
          <p:cNvPicPr>
            <a:picLocks noGrp="1" noChangeAspect="1"/>
          </p:cNvPicPr>
          <p:nvPr>
            <p:ph type="pic" idx="21"/>
          </p:nvPr>
        </p:nvPicPr>
        <p:blipFill>
          <a:blip r:embed="rId2"/>
          <a:stretch>
            <a:fillRect/>
          </a:stretch>
        </p:blipFill>
        <p:spPr>
          <a:prstGeom prst="rect">
            <a:avLst/>
          </a:prstGeom>
        </p:spPr>
      </p:pic>
      <p:sp>
        <p:nvSpPr>
          <p:cNvPr id="183" name="Title 2"/>
          <p:cNvSpPr txBox="1">
            <a:spLocks noGrp="1"/>
          </p:cNvSpPr>
          <p:nvPr>
            <p:ph type="title"/>
          </p:nvPr>
        </p:nvSpPr>
        <p:spPr>
          <a:xfrm>
            <a:off x="1205311" y="3012140"/>
            <a:ext cx="21971001" cy="1947583"/>
          </a:xfrm>
          <a:prstGeom prst="rect">
            <a:avLst/>
          </a:prstGeom>
        </p:spPr>
        <p:txBody>
          <a:bodyPr/>
          <a:lstStyle>
            <a:lvl1pPr>
              <a:defRPr spc="-300"/>
            </a:lvl1pPr>
          </a:lstStyle>
          <a:p>
            <a:r>
              <a:t>Model 1</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Methods"/>
          <p:cNvSpPr txBox="1">
            <a:spLocks noGrp="1"/>
          </p:cNvSpPr>
          <p:nvPr>
            <p:ph type="title"/>
          </p:nvPr>
        </p:nvSpPr>
        <p:spPr>
          <a:xfrm>
            <a:off x="1206500" y="1079499"/>
            <a:ext cx="21971000" cy="1433165"/>
          </a:xfrm>
          <a:prstGeom prst="rect">
            <a:avLst/>
          </a:prstGeom>
        </p:spPr>
        <p:txBody>
          <a:bodyPr/>
          <a:lstStyle>
            <a:lvl1pPr>
              <a:defRPr spc="-200"/>
            </a:lvl1pPr>
          </a:lstStyle>
          <a:p>
            <a:r>
              <a:t>Methods</a:t>
            </a:r>
          </a:p>
        </p:txBody>
      </p:sp>
      <p:sp>
        <p:nvSpPr>
          <p:cNvPr id="186" name="Five Individual Stocks Chosen"/>
          <p:cNvSpPr txBox="1">
            <a:spLocks noGrp="1"/>
          </p:cNvSpPr>
          <p:nvPr>
            <p:ph type="body" sz="quarter" idx="1"/>
          </p:nvPr>
        </p:nvSpPr>
        <p:spPr>
          <a:xfrm>
            <a:off x="1206500" y="2372961"/>
            <a:ext cx="21971000" cy="934780"/>
          </a:xfrm>
          <a:prstGeom prst="rect">
            <a:avLst/>
          </a:prstGeom>
        </p:spPr>
        <p:txBody>
          <a:bodyPr/>
          <a:lstStyle/>
          <a:p>
            <a:r>
              <a:t>Five Individual Stocks Chosen</a:t>
            </a:r>
          </a:p>
        </p:txBody>
      </p:sp>
      <p:sp>
        <p:nvSpPr>
          <p:cNvPr id="187" name="JPM — JP Morgan Chase (FINANCE)…"/>
          <p:cNvSpPr txBox="1">
            <a:spLocks noGrp="1"/>
          </p:cNvSpPr>
          <p:nvPr>
            <p:ph type="body" idx="21"/>
          </p:nvPr>
        </p:nvSpPr>
        <p:spPr>
          <a:xfrm>
            <a:off x="1206500" y="4248503"/>
            <a:ext cx="14301352" cy="65264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JPM — JP Morgan Chase (FINANCE)</a:t>
            </a:r>
          </a:p>
          <a:p>
            <a:r>
              <a:t>LH — LabCorp (HEALTH CARE)</a:t>
            </a:r>
          </a:p>
          <a:p>
            <a:r>
              <a:t>PG — Procter &amp; Gamble (CONSUMER STAPLES)</a:t>
            </a:r>
          </a:p>
          <a:p>
            <a:r>
              <a:t>VZ — Verizon (COMMUNICATION)</a:t>
            </a:r>
          </a:p>
          <a:p>
            <a:r>
              <a:t>XOM — ExxonMobil (ENERGY)</a:t>
            </a:r>
          </a:p>
        </p:txBody>
      </p:sp>
      <p:pic>
        <p:nvPicPr>
          <p:cNvPr id="188" name="pasted-movie.png" descr="pasted-movie.png"/>
          <p:cNvPicPr>
            <a:picLocks noChangeAspect="1"/>
          </p:cNvPicPr>
          <p:nvPr/>
        </p:nvPicPr>
        <p:blipFill>
          <a:blip r:embed="rId2"/>
          <a:stretch>
            <a:fillRect/>
          </a:stretch>
        </p:blipFill>
        <p:spPr>
          <a:xfrm>
            <a:off x="15872311" y="7134390"/>
            <a:ext cx="6178369" cy="4117883"/>
          </a:xfrm>
          <a:prstGeom prst="rect">
            <a:avLst/>
          </a:prstGeom>
          <a:ln w="12700">
            <a:miter lim="400000"/>
          </a:ln>
        </p:spPr>
      </p:pic>
      <p:pic>
        <p:nvPicPr>
          <p:cNvPr id="189" name="pasted-movie.png" descr="pasted-movie.png"/>
          <p:cNvPicPr>
            <a:picLocks noChangeAspect="1"/>
          </p:cNvPicPr>
          <p:nvPr/>
        </p:nvPicPr>
        <p:blipFill>
          <a:blip r:embed="rId3"/>
          <a:stretch>
            <a:fillRect/>
          </a:stretch>
        </p:blipFill>
        <p:spPr>
          <a:xfrm>
            <a:off x="15828463" y="10437655"/>
            <a:ext cx="5575302" cy="2603502"/>
          </a:xfrm>
          <a:prstGeom prst="rect">
            <a:avLst/>
          </a:prstGeom>
          <a:ln w="12700">
            <a:miter lim="400000"/>
          </a:ln>
        </p:spPr>
      </p:pic>
      <p:pic>
        <p:nvPicPr>
          <p:cNvPr id="190" name="pasted-movie.png" descr="pasted-movie.png"/>
          <p:cNvPicPr>
            <a:picLocks noChangeAspect="1"/>
          </p:cNvPicPr>
          <p:nvPr/>
        </p:nvPicPr>
        <p:blipFill>
          <a:blip r:embed="rId4"/>
          <a:stretch>
            <a:fillRect/>
          </a:stretch>
        </p:blipFill>
        <p:spPr>
          <a:xfrm>
            <a:off x="15020937" y="-507349"/>
            <a:ext cx="7881116" cy="4117883"/>
          </a:xfrm>
          <a:prstGeom prst="rect">
            <a:avLst/>
          </a:prstGeom>
          <a:ln w="12700">
            <a:miter lim="400000"/>
          </a:ln>
        </p:spPr>
      </p:pic>
      <p:pic>
        <p:nvPicPr>
          <p:cNvPr id="191" name="pasted-movie.png" descr="pasted-movie.png"/>
          <p:cNvPicPr>
            <a:picLocks noChangeAspect="1"/>
          </p:cNvPicPr>
          <p:nvPr/>
        </p:nvPicPr>
        <p:blipFill>
          <a:blip r:embed="rId5"/>
          <a:stretch>
            <a:fillRect/>
          </a:stretch>
        </p:blipFill>
        <p:spPr>
          <a:xfrm>
            <a:off x="14911399" y="2098718"/>
            <a:ext cx="7409427" cy="3704716"/>
          </a:xfrm>
          <a:prstGeom prst="rect">
            <a:avLst/>
          </a:prstGeom>
          <a:ln w="12700">
            <a:miter lim="400000"/>
          </a:ln>
        </p:spPr>
      </p:pic>
      <p:pic>
        <p:nvPicPr>
          <p:cNvPr id="192" name="pasted-movie.png" descr="pasted-movie.png"/>
          <p:cNvPicPr>
            <a:picLocks noChangeAspect="1"/>
          </p:cNvPicPr>
          <p:nvPr/>
        </p:nvPicPr>
        <p:blipFill>
          <a:blip r:embed="rId6"/>
          <a:stretch>
            <a:fillRect/>
          </a:stretch>
        </p:blipFill>
        <p:spPr>
          <a:xfrm>
            <a:off x="16326995" y="5331788"/>
            <a:ext cx="4578235" cy="257525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EDA"/>
          <p:cNvSpPr txBox="1">
            <a:spLocks noGrp="1"/>
          </p:cNvSpPr>
          <p:nvPr>
            <p:ph type="title"/>
          </p:nvPr>
        </p:nvSpPr>
        <p:spPr>
          <a:xfrm>
            <a:off x="1206500" y="1079499"/>
            <a:ext cx="21971000" cy="1433165"/>
          </a:xfrm>
          <a:prstGeom prst="rect">
            <a:avLst/>
          </a:prstGeom>
        </p:spPr>
        <p:txBody>
          <a:bodyPr/>
          <a:lstStyle>
            <a:lvl1pPr>
              <a:defRPr spc="-200"/>
            </a:lvl1pPr>
          </a:lstStyle>
          <a:p>
            <a:r>
              <a:t>EDA</a:t>
            </a:r>
          </a:p>
        </p:txBody>
      </p:sp>
      <p:sp>
        <p:nvSpPr>
          <p:cNvPr id="195" name="Histograms and Time Series"/>
          <p:cNvSpPr txBox="1">
            <a:spLocks noGrp="1"/>
          </p:cNvSpPr>
          <p:nvPr>
            <p:ph type="body" sz="quarter" idx="1"/>
          </p:nvPr>
        </p:nvSpPr>
        <p:spPr>
          <a:xfrm>
            <a:off x="1206500" y="2372961"/>
            <a:ext cx="21971000" cy="934780"/>
          </a:xfrm>
          <a:prstGeom prst="rect">
            <a:avLst/>
          </a:prstGeom>
        </p:spPr>
        <p:txBody>
          <a:bodyPr/>
          <a:lstStyle/>
          <a:p>
            <a:r>
              <a:t>Histograms and Time Series</a:t>
            </a:r>
          </a:p>
        </p:txBody>
      </p:sp>
      <p:pic>
        <p:nvPicPr>
          <p:cNvPr id="196" name="pasted-movie.png" descr="pasted-movie.png"/>
          <p:cNvPicPr>
            <a:picLocks noChangeAspect="1"/>
          </p:cNvPicPr>
          <p:nvPr/>
        </p:nvPicPr>
        <p:blipFill>
          <a:blip r:embed="rId2"/>
          <a:stretch>
            <a:fillRect/>
          </a:stretch>
        </p:blipFill>
        <p:spPr>
          <a:xfrm>
            <a:off x="13970745" y="767147"/>
            <a:ext cx="9417736" cy="12181705"/>
          </a:xfrm>
          <a:prstGeom prst="rect">
            <a:avLst/>
          </a:prstGeom>
          <a:ln w="12700">
            <a:miter lim="400000"/>
          </a:ln>
        </p:spPr>
      </p:pic>
      <p:pic>
        <p:nvPicPr>
          <p:cNvPr id="197" name="pasted-movie.png" descr="pasted-movie.png"/>
          <p:cNvPicPr>
            <a:picLocks noChangeAspect="1"/>
          </p:cNvPicPr>
          <p:nvPr/>
        </p:nvPicPr>
        <p:blipFill>
          <a:blip r:embed="rId3"/>
          <a:stretch>
            <a:fillRect/>
          </a:stretch>
        </p:blipFill>
        <p:spPr>
          <a:xfrm>
            <a:off x="532704" y="3854608"/>
            <a:ext cx="12763355" cy="8168835"/>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High Correlations Among Price Attributes:  expected because these attributes are different aspects of the same stock's trading activity and usually move together…"/>
          <p:cNvSpPr txBox="1">
            <a:spLocks noGrp="1"/>
          </p:cNvSpPr>
          <p:nvPr>
            <p:ph type="body" sz="half" idx="1"/>
          </p:nvPr>
        </p:nvSpPr>
        <p:spPr>
          <a:xfrm>
            <a:off x="1206500" y="2976614"/>
            <a:ext cx="9779000" cy="9528521"/>
          </a:xfrm>
          <a:prstGeom prst="rect">
            <a:avLst/>
          </a:prstGeom>
        </p:spPr>
        <p:txBody>
          <a:bodyPr lIns="50800" tIns="50800" rIns="50800" bIns="50800"/>
          <a:lstStyle/>
          <a:p>
            <a:pPr marL="591311" indent="-591311" defTabSz="2365187">
              <a:lnSpc>
                <a:spcPct val="90000"/>
              </a:lnSpc>
              <a:spcBef>
                <a:spcPts val="4300"/>
              </a:spcBef>
              <a:buSzPct val="123000"/>
              <a:buChar char="•"/>
              <a:defRPr sz="4600" b="0"/>
            </a:pPr>
            <a:r>
              <a:t>High Correlations Among Price Attributes:  expected because these attributes are different aspects of the same stock's trading activity and usually move together</a:t>
            </a:r>
          </a:p>
          <a:p>
            <a:pPr marL="591311" indent="-591311" defTabSz="2365187">
              <a:lnSpc>
                <a:spcPct val="90000"/>
              </a:lnSpc>
              <a:spcBef>
                <a:spcPts val="4300"/>
              </a:spcBef>
              <a:buSzPct val="123000"/>
              <a:buChar char="•"/>
              <a:defRPr sz="4600" b="0"/>
            </a:pPr>
            <a:r>
              <a:t>High correlations among Open, High, Low, Close, and Adjusted Close suggests feature selection in modeling to avoid multicollinearity issues</a:t>
            </a:r>
          </a:p>
          <a:p>
            <a:pPr marL="591311" indent="-591311" defTabSz="2365187">
              <a:lnSpc>
                <a:spcPct val="90000"/>
              </a:lnSpc>
              <a:spcBef>
                <a:spcPts val="4300"/>
              </a:spcBef>
              <a:buSzPct val="123000"/>
              <a:buChar char="•"/>
              <a:defRPr sz="4600" b="0"/>
            </a:pPr>
            <a:r>
              <a:t>‘Close’ dropped from modeling dataset</a:t>
            </a:r>
          </a:p>
        </p:txBody>
      </p:sp>
      <p:sp>
        <p:nvSpPr>
          <p:cNvPr id="200" name="Correlation Matrix"/>
          <p:cNvSpPr txBox="1">
            <a:spLocks noGrp="1"/>
          </p:cNvSpPr>
          <p:nvPr>
            <p:ph type="title"/>
          </p:nvPr>
        </p:nvSpPr>
        <p:spPr>
          <a:prstGeom prst="rect">
            <a:avLst/>
          </a:prstGeom>
        </p:spPr>
        <p:txBody>
          <a:bodyPr/>
          <a:lstStyle>
            <a:lvl1pPr>
              <a:defRPr spc="-200"/>
            </a:lvl1pPr>
          </a:lstStyle>
          <a:p>
            <a:r>
              <a:t>Correlation Matrix</a:t>
            </a:r>
          </a:p>
        </p:txBody>
      </p:sp>
      <p:pic>
        <p:nvPicPr>
          <p:cNvPr id="201" name="pasted-movie.png" descr="pasted-movie.png"/>
          <p:cNvPicPr>
            <a:picLocks noChangeAspect="1"/>
          </p:cNvPicPr>
          <p:nvPr/>
        </p:nvPicPr>
        <p:blipFill>
          <a:blip r:embed="rId2"/>
          <a:srcRect r="18703" b="4700"/>
          <a:stretch>
            <a:fillRect/>
          </a:stretch>
        </p:blipFill>
        <p:spPr>
          <a:xfrm>
            <a:off x="11941251" y="888518"/>
            <a:ext cx="11409076" cy="1193887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eature Engineering"/>
          <p:cNvSpPr txBox="1">
            <a:spLocks noGrp="1"/>
          </p:cNvSpPr>
          <p:nvPr>
            <p:ph type="title"/>
          </p:nvPr>
        </p:nvSpPr>
        <p:spPr>
          <a:xfrm>
            <a:off x="1206500" y="824078"/>
            <a:ext cx="21971000" cy="1433164"/>
          </a:xfrm>
          <a:prstGeom prst="rect">
            <a:avLst/>
          </a:prstGeom>
        </p:spPr>
        <p:txBody>
          <a:bodyPr/>
          <a:lstStyle>
            <a:lvl1pPr>
              <a:defRPr spc="-200"/>
            </a:lvl1pPr>
          </a:lstStyle>
          <a:p>
            <a:r>
              <a:t>Feature Engineering</a:t>
            </a:r>
          </a:p>
        </p:txBody>
      </p:sp>
      <p:sp>
        <p:nvSpPr>
          <p:cNvPr id="204" name="Implemented three fundamental techniques in time series analysis to improve predictive power by incorporating historical patterns and smoothing out data"/>
          <p:cNvSpPr txBox="1">
            <a:spLocks noGrp="1"/>
          </p:cNvSpPr>
          <p:nvPr>
            <p:ph type="body" sz="quarter" idx="1"/>
          </p:nvPr>
        </p:nvSpPr>
        <p:spPr>
          <a:xfrm>
            <a:off x="1206499" y="2372961"/>
            <a:ext cx="21731932" cy="2275386"/>
          </a:xfrm>
          <a:prstGeom prst="rect">
            <a:avLst/>
          </a:prstGeom>
        </p:spPr>
        <p:txBody>
          <a:bodyPr/>
          <a:lstStyle>
            <a:lvl1pPr defTabSz="602615">
              <a:defRPr sz="4700"/>
            </a:lvl1pPr>
          </a:lstStyle>
          <a:p>
            <a:r>
              <a:t>Implemented three fundamental techniques in time series analysis to improve predictive power by incorporating historical patterns and smoothing out data</a:t>
            </a:r>
          </a:p>
        </p:txBody>
      </p:sp>
      <p:sp>
        <p:nvSpPr>
          <p:cNvPr id="205" name="Lag Features:…"/>
          <p:cNvSpPr txBox="1">
            <a:spLocks noGrp="1"/>
          </p:cNvSpPr>
          <p:nvPr>
            <p:ph type="body" idx="21"/>
          </p:nvPr>
        </p:nvSpPr>
        <p:spPr>
          <a:xfrm>
            <a:off x="1206499" y="5167994"/>
            <a:ext cx="21030014" cy="73365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548638" indent="-548638" defTabSz="2194505">
              <a:spcBef>
                <a:spcPts val="4000"/>
              </a:spcBef>
              <a:defRPr sz="4300"/>
            </a:pPr>
            <a:r>
              <a:t>Lag Features:  </a:t>
            </a:r>
          </a:p>
          <a:p>
            <a:pPr marL="1645918" lvl="2" indent="-548638" defTabSz="2194505">
              <a:spcBef>
                <a:spcPts val="4000"/>
              </a:spcBef>
              <a:defRPr sz="4300"/>
            </a:pPr>
            <a:r>
              <a:t>Created 7-day lag features by shifting the original time series data by 7 days</a:t>
            </a:r>
          </a:p>
          <a:p>
            <a:pPr marL="548638" indent="-548638" defTabSz="2194505">
              <a:spcBef>
                <a:spcPts val="4000"/>
              </a:spcBef>
              <a:defRPr sz="4300"/>
            </a:pPr>
            <a:r>
              <a:t>Rolling Window Functions</a:t>
            </a:r>
          </a:p>
          <a:p>
            <a:pPr marL="1645918" lvl="2" indent="-548638" defTabSz="2194505">
              <a:spcBef>
                <a:spcPts val="4000"/>
              </a:spcBef>
              <a:defRPr sz="4300"/>
            </a:pPr>
            <a:r>
              <a:t>Created a 7-day rolling average for the close price</a:t>
            </a:r>
          </a:p>
          <a:p>
            <a:pPr marL="1645918" lvl="2" indent="-548638" defTabSz="2194505">
              <a:spcBef>
                <a:spcPts val="4000"/>
              </a:spcBef>
              <a:defRPr sz="4300"/>
            </a:pPr>
            <a:r>
              <a:t>Created a 7-day rolling standard deviation for the close price</a:t>
            </a:r>
          </a:p>
          <a:p>
            <a:pPr marL="548638" indent="-548638" defTabSz="2194505">
              <a:spcBef>
                <a:spcPts val="4000"/>
              </a:spcBef>
              <a:defRPr sz="4300"/>
            </a:pPr>
            <a:r>
              <a:t>Exponential Moving Averages</a:t>
            </a:r>
          </a:p>
          <a:p>
            <a:pPr marL="1645918" lvl="2" indent="-548638" defTabSz="2194505">
              <a:spcBef>
                <a:spcPts val="4000"/>
              </a:spcBef>
              <a:defRPr sz="4300"/>
            </a:pPr>
            <a:r>
              <a:t>Added Exponential Moving Average for 7 days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arget Variable Creation"/>
          <p:cNvSpPr txBox="1">
            <a:spLocks noGrp="1"/>
          </p:cNvSpPr>
          <p:nvPr>
            <p:ph type="title"/>
          </p:nvPr>
        </p:nvSpPr>
        <p:spPr>
          <a:xfrm>
            <a:off x="1206500" y="1079499"/>
            <a:ext cx="21971000" cy="1433165"/>
          </a:xfrm>
          <a:prstGeom prst="rect">
            <a:avLst/>
          </a:prstGeom>
        </p:spPr>
        <p:txBody>
          <a:bodyPr/>
          <a:lstStyle>
            <a:lvl1pPr>
              <a:defRPr spc="-200"/>
            </a:lvl1pPr>
          </a:lstStyle>
          <a:p>
            <a:r>
              <a:t>Target Variable Creation</a:t>
            </a:r>
          </a:p>
        </p:txBody>
      </p:sp>
      <p:sp>
        <p:nvSpPr>
          <p:cNvPr id="208" name="Created a target variable ‘Next_Day_Close’ and a binary classification target ‘Market_Trend’…"/>
          <p:cNvSpPr txBox="1">
            <a:spLocks noGrp="1"/>
          </p:cNvSpPr>
          <p:nvPr>
            <p:ph type="body" idx="1"/>
          </p:nvPr>
        </p:nvSpPr>
        <p:spPr>
          <a:xfrm>
            <a:off x="1206499" y="3041823"/>
            <a:ext cx="20957702" cy="9882189"/>
          </a:xfrm>
          <a:prstGeom prst="rect">
            <a:avLst/>
          </a:prstGeom>
        </p:spPr>
        <p:txBody>
          <a:bodyPr lIns="50800" tIns="50800" rIns="50800" bIns="50800"/>
          <a:lstStyle/>
          <a:p>
            <a:pPr marL="609600" indent="-609600" defTabSz="2438337">
              <a:lnSpc>
                <a:spcPct val="90000"/>
              </a:lnSpc>
              <a:spcBef>
                <a:spcPts val="4500"/>
              </a:spcBef>
              <a:buSzPct val="123000"/>
              <a:buChar char="•"/>
              <a:defRPr sz="5900" b="0"/>
            </a:pPr>
            <a:r>
              <a:t>Created a target variable ‘Next_Day_Close’ and a binary classification target ‘Market_Trend’</a:t>
            </a:r>
          </a:p>
          <a:p>
            <a:pPr marL="609600" indent="-609600" defTabSz="2438337">
              <a:lnSpc>
                <a:spcPct val="90000"/>
              </a:lnSpc>
              <a:spcBef>
                <a:spcPts val="4500"/>
              </a:spcBef>
              <a:buSzPct val="123000"/>
              <a:buChar char="•"/>
              <a:defRPr sz="5900" b="0"/>
            </a:pPr>
            <a:r>
              <a:t>Compares ‘Next_Day_Close’ to ‘Close’.  If the next day’s closing price is higher than the current day’s closing price, ‘Market_Trend’ is set to ‘1’, indicating an upward trend.  Otherwise ‘Market_Trend’ is set to ‘0’.</a:t>
            </a:r>
          </a:p>
          <a:p>
            <a:pPr marL="609600" indent="-609600" defTabSz="2438337">
              <a:lnSpc>
                <a:spcPct val="90000"/>
              </a:lnSpc>
              <a:spcBef>
                <a:spcPts val="4500"/>
              </a:spcBef>
              <a:buSzPct val="123000"/>
              <a:buChar char="•"/>
              <a:defRPr sz="5900" b="0"/>
            </a:pPr>
            <a:r>
              <a:t>This binary encoding process prepares the data for machine learning models that predict stock market trends based on past prices.</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TotalTime>
  <Words>2342</Words>
  <Application>Microsoft Office PowerPoint</Application>
  <PresentationFormat>Custom</PresentationFormat>
  <Paragraphs>191</Paragraphs>
  <Slides>34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Helvetica Neue</vt:lpstr>
      <vt:lpstr>Helvetica Neue Medium</vt:lpstr>
      <vt:lpstr>21_BasicWhite</vt:lpstr>
      <vt:lpstr>Predicting  the S&amp;P</vt:lpstr>
      <vt:lpstr>Project Topic</vt:lpstr>
      <vt:lpstr>Dataset</vt:lpstr>
      <vt:lpstr>Model 1</vt:lpstr>
      <vt:lpstr>Methods</vt:lpstr>
      <vt:lpstr>EDA</vt:lpstr>
      <vt:lpstr>Correlation Matrix</vt:lpstr>
      <vt:lpstr>Feature Engineering</vt:lpstr>
      <vt:lpstr>Target Variable Creation</vt:lpstr>
      <vt:lpstr>Models Utilized</vt:lpstr>
      <vt:lpstr>Models Utilized Continued</vt:lpstr>
      <vt:lpstr>Neural Networks Model</vt:lpstr>
      <vt:lpstr>Neural Networks Model — After Enhancement</vt:lpstr>
      <vt:lpstr>Cross- Validation</vt:lpstr>
      <vt:lpstr>Analysis &amp; Evaluation</vt:lpstr>
      <vt:lpstr>Model 2</vt:lpstr>
      <vt:lpstr>Methods</vt:lpstr>
      <vt:lpstr>Methods</vt:lpstr>
      <vt:lpstr>Methods</vt:lpstr>
      <vt:lpstr>EDA</vt:lpstr>
      <vt:lpstr>EDA</vt:lpstr>
      <vt:lpstr>Clustering</vt:lpstr>
      <vt:lpstr>Scaling &amp; Dimensionality Reduction</vt:lpstr>
      <vt:lpstr>Logistic Regression Model</vt:lpstr>
      <vt:lpstr>KNN Model</vt:lpstr>
      <vt:lpstr>Support Vector Machine Model</vt:lpstr>
      <vt:lpstr>XGBoost Model</vt:lpstr>
      <vt:lpstr>XGBoost Model</vt:lpstr>
      <vt:lpstr>Neural Network Model</vt:lpstr>
      <vt:lpstr>Model Stacking</vt:lpstr>
      <vt:lpstr>Model 2 Final Optimized</vt:lpstr>
      <vt:lpstr>Appendix</vt:lpstr>
      <vt:lpstr>Model 1 Analysis &amp; Evaluation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S&amp;P</dc:title>
  <cp:lastModifiedBy>Ryan McNeil</cp:lastModifiedBy>
  <cp:revision>16</cp:revision>
  <dcterms:modified xsi:type="dcterms:W3CDTF">2024-05-23T23:57:42Z</dcterms:modified>
</cp:coreProperties>
</file>